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94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5" r:id="rId39"/>
    <p:sldId id="299" r:id="rId40"/>
    <p:sldId id="296" r:id="rId41"/>
    <p:sldId id="297" r:id="rId42"/>
    <p:sldId id="298" r:id="rId43"/>
    <p:sldId id="300" r:id="rId44"/>
    <p:sldId id="301" r:id="rId45"/>
    <p:sldId id="302" r:id="rId46"/>
    <p:sldId id="303" r:id="rId47"/>
    <p:sldId id="304" r:id="rId48"/>
    <p:sldId id="305" r:id="rId49"/>
    <p:sldId id="309" r:id="rId50"/>
    <p:sldId id="308" r:id="rId51"/>
    <p:sldId id="307" r:id="rId52"/>
    <p:sldId id="292" r:id="rId53"/>
    <p:sldId id="293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1" d="100"/>
          <a:sy n="71" d="100"/>
        </p:scale>
        <p:origin x="4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24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561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291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829010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4394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9/8/2020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3276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9/8/2020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5763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5043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008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072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743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392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440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9/8/2020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860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9/8/2020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235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9/8/2020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965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337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3761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sindjelic/NWT-Zakazivanje/tree/master/Project3_DDD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jpdeffo/domain-driven-design-ddd-in-microservice-architecture-for-nutshell-19c7c579009a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1" y="685800"/>
            <a:ext cx="9813459" cy="214704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III </a:t>
            </a:r>
            <a:r>
              <a:rPr lang="en-US" dirty="0" err="1" smtClean="0"/>
              <a:t>Projekat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Domen</a:t>
            </a:r>
            <a:r>
              <a:rPr lang="en-US" dirty="0" smtClean="0"/>
              <a:t> Driven Design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8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„</a:t>
            </a:r>
            <a:r>
              <a:rPr lang="en-US" dirty="0"/>
              <a:t>Aggregates and aggregate roots</a:t>
            </a:r>
            <a:r>
              <a:rPr lang="sr-Latn-RS" dirty="0"/>
              <a:t>“</a:t>
            </a:r>
            <a:br>
              <a:rPr lang="sr-Latn-R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61248"/>
            <a:ext cx="10407370" cy="489472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Veliki</a:t>
            </a:r>
            <a:r>
              <a:rPr lang="en-US" dirty="0"/>
              <a:t> </a:t>
            </a:r>
            <a:r>
              <a:rPr lang="en-US" dirty="0" smtClean="0"/>
              <a:t>s</a:t>
            </a:r>
            <a:r>
              <a:rPr lang="sr-Latn-RS" dirty="0" smtClean="0"/>
              <a:t>i</a:t>
            </a:r>
            <a:r>
              <a:rPr lang="en-US" dirty="0" err="1" smtClean="0"/>
              <a:t>st</a:t>
            </a:r>
            <a:r>
              <a:rPr lang="sr-Latn-RS" dirty="0" smtClean="0"/>
              <a:t>emi </a:t>
            </a:r>
            <a:r>
              <a:rPr lang="en-US" dirty="0" smtClean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 smtClean="0"/>
              <a:t>složen</a:t>
            </a:r>
            <a:r>
              <a:rPr lang="sr-Latn-RS" dirty="0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domen</a:t>
            </a:r>
            <a:r>
              <a:rPr lang="sr-Latn-RS" dirty="0" smtClean="0"/>
              <a:t>i</a:t>
            </a:r>
            <a:r>
              <a:rPr lang="en-US" dirty="0" smtClean="0"/>
              <a:t> </a:t>
            </a:r>
            <a:r>
              <a:rPr lang="en-US" dirty="0" err="1"/>
              <a:t>mogu</a:t>
            </a:r>
            <a:r>
              <a:rPr lang="en-US" dirty="0"/>
              <a:t> </a:t>
            </a:r>
            <a:r>
              <a:rPr lang="en-US" dirty="0" err="1"/>
              <a:t>imati</a:t>
            </a:r>
            <a:r>
              <a:rPr lang="en-US" dirty="0"/>
              <a:t> </a:t>
            </a:r>
            <a:r>
              <a:rPr lang="en-US" dirty="0" err="1"/>
              <a:t>stotine</a:t>
            </a:r>
            <a:r>
              <a:rPr lang="en-US" dirty="0"/>
              <a:t> </a:t>
            </a:r>
            <a:r>
              <a:rPr lang="en-US" dirty="0" err="1"/>
              <a:t>entitetskih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 smtClean="0"/>
              <a:t>vrednosnih</a:t>
            </a:r>
            <a:r>
              <a:rPr lang="en-US" dirty="0" smtClean="0"/>
              <a:t> </a:t>
            </a:r>
            <a:r>
              <a:rPr lang="en-US" dirty="0" err="1"/>
              <a:t>objekata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imaju</a:t>
            </a:r>
            <a:r>
              <a:rPr lang="en-US" dirty="0"/>
              <a:t> </a:t>
            </a:r>
            <a:r>
              <a:rPr lang="en-US" dirty="0" err="1"/>
              <a:t>složene</a:t>
            </a:r>
            <a:r>
              <a:rPr lang="en-US" dirty="0"/>
              <a:t> </a:t>
            </a:r>
            <a:r>
              <a:rPr lang="en-US" dirty="0" err="1"/>
              <a:t>odnose</a:t>
            </a:r>
            <a:r>
              <a:rPr lang="en-US" dirty="0"/>
              <a:t>. Model </a:t>
            </a:r>
            <a:r>
              <a:rPr lang="en-US" dirty="0" err="1" smtClean="0"/>
              <a:t>domen</a:t>
            </a:r>
            <a:r>
              <a:rPr lang="sr-Latn-RS" dirty="0" smtClean="0"/>
              <a:t>a</a:t>
            </a:r>
            <a:r>
              <a:rPr lang="en-US" dirty="0" smtClean="0"/>
              <a:t> </a:t>
            </a:r>
            <a:r>
              <a:rPr lang="en-US" dirty="0" err="1"/>
              <a:t>treba</a:t>
            </a:r>
            <a:r>
              <a:rPr lang="en-US" dirty="0"/>
              <a:t> </a:t>
            </a:r>
            <a:r>
              <a:rPr lang="en-US" dirty="0" err="1" smtClean="0"/>
              <a:t>metod</a:t>
            </a:r>
            <a:r>
              <a:rPr lang="en-US" dirty="0" smtClean="0"/>
              <a:t> </a:t>
            </a:r>
            <a:r>
              <a:rPr lang="en-US" dirty="0" err="1"/>
              <a:t>upravljanja</a:t>
            </a:r>
            <a:r>
              <a:rPr lang="en-US" dirty="0"/>
              <a:t> </a:t>
            </a:r>
            <a:r>
              <a:rPr lang="en-US" dirty="0" err="1"/>
              <a:t>tim</a:t>
            </a:r>
            <a:r>
              <a:rPr lang="en-US" dirty="0"/>
              <a:t> </a:t>
            </a:r>
            <a:r>
              <a:rPr lang="en-US" dirty="0" err="1"/>
              <a:t>udruženjima</a:t>
            </a:r>
            <a:r>
              <a:rPr lang="en-US" dirty="0"/>
              <a:t>; </a:t>
            </a:r>
            <a:r>
              <a:rPr lang="en-US" dirty="0" err="1"/>
              <a:t>što</a:t>
            </a:r>
            <a:r>
              <a:rPr lang="en-US" dirty="0"/>
              <a:t> je </a:t>
            </a:r>
            <a:r>
              <a:rPr lang="en-US" dirty="0" err="1"/>
              <a:t>još</a:t>
            </a:r>
            <a:r>
              <a:rPr lang="en-US" dirty="0"/>
              <a:t> </a:t>
            </a:r>
            <a:r>
              <a:rPr lang="en-US" dirty="0" err="1"/>
              <a:t>važnije</a:t>
            </a:r>
            <a:r>
              <a:rPr lang="en-US" dirty="0"/>
              <a:t>, </a:t>
            </a:r>
            <a:r>
              <a:rPr lang="en-US" dirty="0" err="1"/>
              <a:t>logičke</a:t>
            </a:r>
            <a:r>
              <a:rPr lang="en-US" dirty="0"/>
              <a:t> </a:t>
            </a:r>
            <a:r>
              <a:rPr lang="en-US" dirty="0" err="1"/>
              <a:t>skupine</a:t>
            </a:r>
            <a:r>
              <a:rPr lang="en-US" dirty="0"/>
              <a:t> </a:t>
            </a:r>
            <a:r>
              <a:rPr lang="en-US" dirty="0" err="1"/>
              <a:t>entiteta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 smtClean="0"/>
              <a:t>vrednosni</a:t>
            </a:r>
            <a:r>
              <a:rPr lang="en-US" dirty="0" smtClean="0"/>
              <a:t> </a:t>
            </a:r>
            <a:r>
              <a:rPr lang="en-US" dirty="0" err="1"/>
              <a:t>objekti</a:t>
            </a:r>
            <a:r>
              <a:rPr lang="en-US" dirty="0"/>
              <a:t> </a:t>
            </a:r>
            <a:r>
              <a:rPr lang="en-US" dirty="0" err="1"/>
              <a:t>trebaju</a:t>
            </a:r>
            <a:r>
              <a:rPr lang="en-US" dirty="0"/>
              <a:t> </a:t>
            </a:r>
            <a:r>
              <a:rPr lang="en-US" dirty="0" err="1" smtClean="0"/>
              <a:t>defini</a:t>
            </a:r>
            <a:r>
              <a:rPr lang="sr-Latn-RS" dirty="0" smtClean="0"/>
              <a:t>s</a:t>
            </a:r>
            <a:r>
              <a:rPr lang="en-US" dirty="0" err="1" smtClean="0"/>
              <a:t>ati</a:t>
            </a:r>
            <a:r>
              <a:rPr lang="en-US" dirty="0" smtClean="0"/>
              <a:t> </a:t>
            </a:r>
            <a:r>
              <a:rPr lang="sr-Latn-RS" dirty="0" smtClean="0"/>
              <a:t>interfejs</a:t>
            </a:r>
            <a:r>
              <a:rPr lang="en-US" dirty="0" smtClean="0"/>
              <a:t> </a:t>
            </a:r>
            <a:r>
              <a:rPr lang="en-US" dirty="0" err="1" smtClean="0"/>
              <a:t>koj</a:t>
            </a:r>
            <a:r>
              <a:rPr lang="sr-Latn-RS" dirty="0" smtClean="0"/>
              <a:t>i</a:t>
            </a:r>
            <a:r>
              <a:rPr lang="en-US" dirty="0" smtClean="0"/>
              <a:t> </a:t>
            </a:r>
            <a:r>
              <a:rPr lang="en-US" dirty="0" err="1"/>
              <a:t>omogućuje</a:t>
            </a:r>
            <a:r>
              <a:rPr lang="en-US" dirty="0"/>
              <a:t> </a:t>
            </a:r>
            <a:r>
              <a:rPr lang="en-US" dirty="0" err="1"/>
              <a:t>drugim</a:t>
            </a:r>
            <a:r>
              <a:rPr lang="en-US" dirty="0"/>
              <a:t> </a:t>
            </a:r>
            <a:r>
              <a:rPr lang="en-US" dirty="0" err="1"/>
              <a:t>subjektima</a:t>
            </a:r>
            <a:r>
              <a:rPr lang="en-US" dirty="0"/>
              <a:t> da </a:t>
            </a:r>
            <a:r>
              <a:rPr lang="en-US" dirty="0" err="1"/>
              <a:t>rade</a:t>
            </a:r>
            <a:r>
              <a:rPr lang="en-US" dirty="0"/>
              <a:t> s </a:t>
            </a:r>
            <a:r>
              <a:rPr lang="en-US" dirty="0" err="1"/>
              <a:t>njima</a:t>
            </a:r>
            <a:r>
              <a:rPr lang="en-US" dirty="0"/>
              <a:t>. Bez </a:t>
            </a:r>
            <a:r>
              <a:rPr lang="en-US" dirty="0" err="1"/>
              <a:t>takve</a:t>
            </a:r>
            <a:r>
              <a:rPr lang="en-US" dirty="0"/>
              <a:t> </a:t>
            </a:r>
            <a:r>
              <a:rPr lang="en-US" dirty="0" err="1"/>
              <a:t>strukture</a:t>
            </a:r>
            <a:r>
              <a:rPr lang="en-US" dirty="0"/>
              <a:t> </a:t>
            </a:r>
            <a:r>
              <a:rPr lang="en-US" dirty="0" err="1"/>
              <a:t>interakcija</a:t>
            </a:r>
            <a:r>
              <a:rPr lang="en-US" dirty="0"/>
              <a:t> </a:t>
            </a:r>
            <a:r>
              <a:rPr lang="en-US" dirty="0" err="1"/>
              <a:t>među</a:t>
            </a:r>
            <a:r>
              <a:rPr lang="en-US" dirty="0"/>
              <a:t> </a:t>
            </a:r>
            <a:r>
              <a:rPr lang="en-US" dirty="0" err="1" smtClean="0"/>
              <a:t>skup</a:t>
            </a:r>
            <a:r>
              <a:rPr lang="sr-Latn-RS" dirty="0" smtClean="0"/>
              <a:t>ovima </a:t>
            </a:r>
            <a:r>
              <a:rPr lang="en-US" dirty="0" err="1" smtClean="0"/>
              <a:t>objekata</a:t>
            </a:r>
            <a:r>
              <a:rPr lang="en-US" dirty="0" smtClean="0"/>
              <a:t> </a:t>
            </a:r>
            <a:r>
              <a:rPr lang="en-US" dirty="0" err="1"/>
              <a:t>može</a:t>
            </a:r>
            <a:r>
              <a:rPr lang="en-US" dirty="0"/>
              <a:t> </a:t>
            </a:r>
            <a:r>
              <a:rPr lang="en-US" dirty="0" err="1"/>
              <a:t>biti</a:t>
            </a:r>
            <a:r>
              <a:rPr lang="en-US" dirty="0"/>
              <a:t> </a:t>
            </a:r>
            <a:r>
              <a:rPr lang="en-US" dirty="0" err="1"/>
              <a:t>zbunjujuća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kasnije</a:t>
            </a:r>
            <a:r>
              <a:rPr lang="en-US" dirty="0"/>
              <a:t> </a:t>
            </a:r>
            <a:r>
              <a:rPr lang="en-US" dirty="0" err="1"/>
              <a:t>dovesti</a:t>
            </a:r>
            <a:r>
              <a:rPr lang="en-US" dirty="0"/>
              <a:t> do </a:t>
            </a:r>
            <a:r>
              <a:rPr lang="en-US" dirty="0" err="1"/>
              <a:t>problema</a:t>
            </a:r>
            <a:r>
              <a:rPr lang="en-US" dirty="0" smtClean="0"/>
              <a:t>.</a:t>
            </a:r>
            <a:endParaRPr lang="sr-Latn-RS" dirty="0" smtClean="0"/>
          </a:p>
          <a:p>
            <a:r>
              <a:rPr lang="en-US" dirty="0" smtClean="0"/>
              <a:t> </a:t>
            </a:r>
            <a:r>
              <a:rPr lang="en-US" dirty="0" err="1"/>
              <a:t>Iz</a:t>
            </a:r>
            <a:r>
              <a:rPr lang="en-US" dirty="0"/>
              <a:t> DDD </a:t>
            </a:r>
            <a:r>
              <a:rPr lang="en-US" dirty="0" err="1"/>
              <a:t>definicije</a:t>
            </a:r>
            <a:r>
              <a:rPr lang="en-US" dirty="0"/>
              <a:t>, </a:t>
            </a:r>
            <a:r>
              <a:rPr lang="en-US" dirty="0" err="1"/>
              <a:t>agregat</a:t>
            </a:r>
            <a:r>
              <a:rPr lang="en-US" dirty="0"/>
              <a:t> je </a:t>
            </a:r>
            <a:r>
              <a:rPr lang="en-US" dirty="0" err="1"/>
              <a:t>jednostavno</a:t>
            </a:r>
            <a:r>
              <a:rPr lang="en-US" dirty="0"/>
              <a:t> "</a:t>
            </a:r>
            <a:r>
              <a:rPr lang="en-US" b="1" dirty="0" err="1"/>
              <a:t>skup</a:t>
            </a:r>
            <a:r>
              <a:rPr lang="en-US" b="1" dirty="0"/>
              <a:t> </a:t>
            </a:r>
            <a:r>
              <a:rPr lang="en-US" b="1" dirty="0" err="1"/>
              <a:t>pridruženih</a:t>
            </a:r>
            <a:r>
              <a:rPr lang="en-US" b="1" dirty="0"/>
              <a:t> </a:t>
            </a:r>
            <a:r>
              <a:rPr lang="en-US" b="1" dirty="0" err="1"/>
              <a:t>objekata</a:t>
            </a:r>
            <a:r>
              <a:rPr lang="en-US" b="1" dirty="0"/>
              <a:t> </a:t>
            </a:r>
            <a:r>
              <a:rPr lang="en-US" b="1" dirty="0" err="1"/>
              <a:t>koji</a:t>
            </a:r>
            <a:r>
              <a:rPr lang="en-US" b="1" dirty="0"/>
              <a:t> </a:t>
            </a:r>
            <a:r>
              <a:rPr lang="en-US" b="1" dirty="0" err="1"/>
              <a:t>su</a:t>
            </a:r>
            <a:r>
              <a:rPr lang="en-US" b="1" dirty="0"/>
              <a:t> </a:t>
            </a:r>
            <a:r>
              <a:rPr lang="en-US" b="1" dirty="0" err="1"/>
              <a:t>stvoreni</a:t>
            </a:r>
            <a:r>
              <a:rPr lang="en-US" b="1" dirty="0"/>
              <a:t> </a:t>
            </a:r>
            <a:r>
              <a:rPr lang="en-US" b="1" dirty="0" err="1"/>
              <a:t>kao</a:t>
            </a:r>
            <a:r>
              <a:rPr lang="en-US" b="1" dirty="0"/>
              <a:t> </a:t>
            </a:r>
            <a:r>
              <a:rPr lang="en-US" b="1" dirty="0" err="1" smtClean="0"/>
              <a:t>celina</a:t>
            </a:r>
            <a:r>
              <a:rPr lang="en-US" b="1" dirty="0" smtClean="0"/>
              <a:t> </a:t>
            </a:r>
            <a:r>
              <a:rPr lang="en-US" b="1" dirty="0"/>
              <a:t>u </a:t>
            </a:r>
            <a:r>
              <a:rPr lang="en-US" b="1" dirty="0" err="1"/>
              <a:t>svrhu</a:t>
            </a:r>
            <a:r>
              <a:rPr lang="en-US" b="1" dirty="0"/>
              <a:t> </a:t>
            </a:r>
            <a:r>
              <a:rPr lang="en-US" b="1" dirty="0" err="1" smtClean="0"/>
              <a:t>promene</a:t>
            </a:r>
            <a:r>
              <a:rPr lang="en-US" b="1" dirty="0" smtClean="0"/>
              <a:t> </a:t>
            </a:r>
            <a:r>
              <a:rPr lang="en-US" b="1" dirty="0" err="1"/>
              <a:t>podataka</a:t>
            </a:r>
            <a:r>
              <a:rPr lang="en-US" b="1" dirty="0" smtClean="0"/>
              <a:t>.„</a:t>
            </a:r>
            <a:endParaRPr lang="sr-Latn-RS" b="1" dirty="0" smtClean="0"/>
          </a:p>
          <a:p>
            <a:r>
              <a:rPr lang="en-US" dirty="0" smtClean="0"/>
              <a:t> </a:t>
            </a:r>
            <a:r>
              <a:rPr lang="en-US" b="1" i="1" dirty="0" err="1" smtClean="0"/>
              <a:t>Koren</a:t>
            </a:r>
            <a:r>
              <a:rPr lang="en-US" b="1" i="1" dirty="0" smtClean="0"/>
              <a:t> </a:t>
            </a:r>
            <a:r>
              <a:rPr lang="en-US" b="1" i="1" dirty="0" err="1" smtClean="0"/>
              <a:t>agregata</a:t>
            </a:r>
            <a:r>
              <a:rPr lang="sr-Latn-RS" b="1" i="1" dirty="0" smtClean="0"/>
              <a:t> (</a:t>
            </a:r>
            <a:r>
              <a:rPr lang="en-US" b="1" i="1" dirty="0"/>
              <a:t>aggregate </a:t>
            </a:r>
            <a:r>
              <a:rPr lang="en-US" b="1" i="1" dirty="0" smtClean="0"/>
              <a:t>root</a:t>
            </a:r>
            <a:r>
              <a:rPr lang="sr-Latn-RS" b="1" i="1" dirty="0" smtClean="0"/>
              <a:t>)</a:t>
            </a:r>
            <a:r>
              <a:rPr lang="en-US" b="1" i="1" dirty="0" smtClean="0"/>
              <a:t> </a:t>
            </a:r>
            <a:r>
              <a:rPr lang="en-US" b="1" i="1" dirty="0"/>
              <a:t>je </a:t>
            </a:r>
            <a:r>
              <a:rPr lang="en-US" b="1" i="1" dirty="0" err="1"/>
              <a:t>entitet</a:t>
            </a:r>
            <a:r>
              <a:rPr lang="en-US" b="1" i="1" dirty="0"/>
              <a:t>, </a:t>
            </a:r>
            <a:r>
              <a:rPr lang="en-US" b="1" i="1" dirty="0" err="1"/>
              <a:t>koji</a:t>
            </a:r>
            <a:r>
              <a:rPr lang="en-US" b="1" i="1" dirty="0"/>
              <a:t> je </a:t>
            </a:r>
            <a:r>
              <a:rPr lang="en-US" b="1" i="1" dirty="0" err="1"/>
              <a:t>jedini</a:t>
            </a:r>
            <a:r>
              <a:rPr lang="en-US" b="1" i="1" dirty="0"/>
              <a:t> </a:t>
            </a:r>
            <a:r>
              <a:rPr lang="en-US" b="1" i="1" dirty="0" err="1"/>
              <a:t>član</a:t>
            </a:r>
            <a:r>
              <a:rPr lang="en-US" b="1" i="1" dirty="0"/>
              <a:t> </a:t>
            </a:r>
            <a:r>
              <a:rPr lang="en-US" b="1" i="1" dirty="0" err="1"/>
              <a:t>agregata</a:t>
            </a:r>
            <a:r>
              <a:rPr lang="en-US" b="1" i="1" dirty="0"/>
              <a:t> </a:t>
            </a:r>
            <a:r>
              <a:rPr lang="en-US" b="1" i="1" dirty="0" err="1"/>
              <a:t>na</a:t>
            </a:r>
            <a:r>
              <a:rPr lang="en-US" b="1" i="1" dirty="0"/>
              <a:t> </a:t>
            </a:r>
            <a:r>
              <a:rPr lang="en-US" b="1" i="1" dirty="0" err="1"/>
              <a:t>koji</a:t>
            </a:r>
            <a:r>
              <a:rPr lang="en-US" b="1" i="1" dirty="0"/>
              <a:t> je </a:t>
            </a:r>
            <a:r>
              <a:rPr lang="en-US" b="1" i="1" dirty="0" err="1"/>
              <a:t>bilo</a:t>
            </a:r>
            <a:r>
              <a:rPr lang="en-US" b="1" i="1" dirty="0"/>
              <a:t> </a:t>
            </a:r>
            <a:r>
              <a:rPr lang="en-US" b="1" i="1" dirty="0" err="1"/>
              <a:t>kojem</a:t>
            </a:r>
            <a:r>
              <a:rPr lang="en-US" b="1" i="1" dirty="0"/>
              <a:t> </a:t>
            </a:r>
            <a:r>
              <a:rPr lang="en-US" b="1" i="1" dirty="0" err="1"/>
              <a:t>objektu</a:t>
            </a:r>
            <a:r>
              <a:rPr lang="en-US" b="1" i="1" dirty="0"/>
              <a:t> </a:t>
            </a:r>
            <a:r>
              <a:rPr lang="en-US" b="1" i="1" dirty="0" err="1"/>
              <a:t>izvan</a:t>
            </a:r>
            <a:r>
              <a:rPr lang="en-US" b="1" i="1" dirty="0"/>
              <a:t> </a:t>
            </a:r>
            <a:r>
              <a:rPr lang="en-US" b="1" i="1" dirty="0" err="1"/>
              <a:t>agregata</a:t>
            </a:r>
            <a:r>
              <a:rPr lang="en-US" b="1" i="1" dirty="0"/>
              <a:t> </a:t>
            </a:r>
            <a:r>
              <a:rPr lang="en-US" b="1" i="1" dirty="0" err="1"/>
              <a:t>dopušteno</a:t>
            </a:r>
            <a:r>
              <a:rPr lang="en-US" b="1" i="1" dirty="0"/>
              <a:t> </a:t>
            </a:r>
            <a:r>
              <a:rPr lang="en-US" b="1" i="1" dirty="0" err="1"/>
              <a:t>pozivanje</a:t>
            </a:r>
            <a:r>
              <a:rPr lang="en-US" b="1" i="1" dirty="0"/>
              <a:t>. </a:t>
            </a:r>
            <a:endParaRPr lang="sr-Latn-RS" b="1" i="1" dirty="0" smtClean="0"/>
          </a:p>
          <a:p>
            <a:r>
              <a:rPr lang="en-US" dirty="0" err="1" smtClean="0"/>
              <a:t>Ideja</a:t>
            </a:r>
            <a:r>
              <a:rPr lang="en-US" dirty="0" smtClean="0"/>
              <a:t> </a:t>
            </a:r>
            <a:r>
              <a:rPr lang="en-US" dirty="0" err="1"/>
              <a:t>agregata</a:t>
            </a:r>
            <a:r>
              <a:rPr lang="en-US" dirty="0"/>
              <a:t> </a:t>
            </a:r>
            <a:r>
              <a:rPr lang="en-US" dirty="0" err="1"/>
              <a:t>postoji</a:t>
            </a:r>
            <a:r>
              <a:rPr lang="en-US" dirty="0"/>
              <a:t> u DDD-u </a:t>
            </a:r>
            <a:r>
              <a:rPr lang="en-US" dirty="0" err="1"/>
              <a:t>kako</a:t>
            </a:r>
            <a:r>
              <a:rPr lang="en-US" dirty="0"/>
              <a:t> bi se </a:t>
            </a:r>
            <a:r>
              <a:rPr lang="en-US" dirty="0" err="1"/>
              <a:t>osigurala</a:t>
            </a:r>
            <a:r>
              <a:rPr lang="en-US" dirty="0"/>
              <a:t> </a:t>
            </a:r>
            <a:r>
              <a:rPr lang="en-US" dirty="0" err="1" smtClean="0"/>
              <a:t>celovitost</a:t>
            </a:r>
            <a:r>
              <a:rPr lang="en-US" dirty="0" smtClean="0"/>
              <a:t> </a:t>
            </a:r>
            <a:r>
              <a:rPr lang="en-US" dirty="0" err="1"/>
              <a:t>podataka</a:t>
            </a:r>
            <a:r>
              <a:rPr lang="en-US" dirty="0"/>
              <a:t> </a:t>
            </a:r>
            <a:r>
              <a:rPr lang="en-US" dirty="0" err="1"/>
              <a:t>unutar</a:t>
            </a:r>
            <a:r>
              <a:rPr lang="en-US" dirty="0"/>
              <a:t> </a:t>
            </a:r>
            <a:r>
              <a:rPr lang="en-US" dirty="0" err="1"/>
              <a:t>modela</a:t>
            </a:r>
            <a:r>
              <a:rPr lang="en-US" dirty="0"/>
              <a:t> </a:t>
            </a:r>
            <a:r>
              <a:rPr lang="en-US" dirty="0" err="1" smtClean="0"/>
              <a:t>domen</a:t>
            </a:r>
            <a:r>
              <a:rPr lang="sr-Latn-RS" dirty="0" smtClean="0"/>
              <a:t>a</a:t>
            </a:r>
            <a:r>
              <a:rPr lang="en-US" dirty="0" smtClean="0"/>
              <a:t>. </a:t>
            </a:r>
            <a:r>
              <a:rPr lang="en-US" dirty="0" err="1" smtClean="0"/>
              <a:t>Koren</a:t>
            </a:r>
            <a:r>
              <a:rPr lang="en-US" dirty="0" smtClean="0"/>
              <a:t> </a:t>
            </a:r>
            <a:r>
              <a:rPr lang="en-US" dirty="0" err="1"/>
              <a:t>agregata</a:t>
            </a:r>
            <a:r>
              <a:rPr lang="en-US" dirty="0"/>
              <a:t> je </a:t>
            </a:r>
            <a:r>
              <a:rPr lang="en-US" dirty="0" err="1"/>
              <a:t>posebna</a:t>
            </a:r>
            <a:r>
              <a:rPr lang="en-US" dirty="0"/>
              <a:t> </a:t>
            </a:r>
            <a:r>
              <a:rPr lang="en-US" dirty="0" err="1" smtClean="0"/>
              <a:t>celina</a:t>
            </a:r>
            <a:r>
              <a:rPr lang="en-US" dirty="0" smtClean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 smtClean="0"/>
              <a:t>deluje</a:t>
            </a:r>
            <a:r>
              <a:rPr lang="en-US" dirty="0" smtClean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logičan</a:t>
            </a:r>
            <a:r>
              <a:rPr lang="en-US" dirty="0"/>
              <a:t> put u </a:t>
            </a:r>
            <a:r>
              <a:rPr lang="en-US" dirty="0" err="1"/>
              <a:t>agregat</a:t>
            </a:r>
            <a:r>
              <a:rPr lang="en-US" dirty="0"/>
              <a:t>. Na </a:t>
            </a:r>
            <a:r>
              <a:rPr lang="en-US" dirty="0" smtClean="0"/>
              <a:t>primer</a:t>
            </a:r>
            <a:r>
              <a:rPr lang="en-US" dirty="0"/>
              <a:t>, </a:t>
            </a:r>
            <a:r>
              <a:rPr lang="en-US" dirty="0" err="1"/>
              <a:t>pogledajte</a:t>
            </a:r>
            <a:r>
              <a:rPr lang="en-US" dirty="0"/>
              <a:t> </a:t>
            </a:r>
            <a:r>
              <a:rPr lang="en-US" dirty="0" err="1"/>
              <a:t>subjekt</a:t>
            </a:r>
            <a:r>
              <a:rPr lang="en-US" dirty="0"/>
              <a:t> </a:t>
            </a:r>
            <a:r>
              <a:rPr lang="en-US" dirty="0" err="1" smtClean="0"/>
              <a:t>narudžb</a:t>
            </a:r>
            <a:r>
              <a:rPr lang="sr-Latn-RS" dirty="0" smtClean="0"/>
              <a:t>in</a:t>
            </a:r>
            <a:r>
              <a:rPr lang="en-US" dirty="0" smtClean="0"/>
              <a:t>e </a:t>
            </a:r>
            <a:r>
              <a:rPr lang="en-US" dirty="0"/>
              <a:t>u </a:t>
            </a:r>
            <a:r>
              <a:rPr lang="en-US" dirty="0" err="1"/>
              <a:t>kontekstu</a:t>
            </a:r>
            <a:r>
              <a:rPr lang="en-US" dirty="0"/>
              <a:t> e-</a:t>
            </a:r>
            <a:r>
              <a:rPr lang="en-US" dirty="0" err="1"/>
              <a:t>trgovine</a:t>
            </a:r>
            <a:r>
              <a:rPr lang="en-US" dirty="0"/>
              <a:t>, to </a:t>
            </a:r>
            <a:r>
              <a:rPr lang="en-US" dirty="0" err="1"/>
              <a:t>možete</a:t>
            </a:r>
            <a:r>
              <a:rPr lang="en-US" dirty="0"/>
              <a:t> </a:t>
            </a:r>
            <a:r>
              <a:rPr lang="en-US" dirty="0" err="1"/>
              <a:t>smatrati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korenom</a:t>
            </a:r>
            <a:r>
              <a:rPr lang="sr-Latn-RS" dirty="0" smtClean="0"/>
              <a:t> agregata</a:t>
            </a:r>
            <a:r>
              <a:rPr lang="en-US" dirty="0" smtClean="0"/>
              <a:t>, </a:t>
            </a:r>
            <a:r>
              <a:rPr lang="en-US" dirty="0" err="1"/>
              <a:t>jer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</a:t>
            </a:r>
            <a:r>
              <a:rPr lang="en-US" dirty="0" err="1"/>
              <a:t>želite</a:t>
            </a:r>
            <a:r>
              <a:rPr lang="en-US" dirty="0"/>
              <a:t> </a:t>
            </a:r>
            <a:r>
              <a:rPr lang="en-US" dirty="0" err="1"/>
              <a:t>urediti</a:t>
            </a:r>
            <a:r>
              <a:rPr lang="en-US" dirty="0"/>
              <a:t> </a:t>
            </a:r>
            <a:r>
              <a:rPr lang="en-US" dirty="0" err="1"/>
              <a:t>liniju</a:t>
            </a:r>
            <a:r>
              <a:rPr lang="en-US" dirty="0"/>
              <a:t> </a:t>
            </a:r>
            <a:r>
              <a:rPr lang="en-US" dirty="0" err="1" smtClean="0"/>
              <a:t>narudžb</a:t>
            </a:r>
            <a:r>
              <a:rPr lang="sr-Latn-RS" dirty="0" smtClean="0"/>
              <a:t>in</a:t>
            </a:r>
            <a:r>
              <a:rPr lang="en-US" dirty="0" smtClean="0"/>
              <a:t>e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 smtClean="0"/>
              <a:t>primeniti</a:t>
            </a:r>
            <a:r>
              <a:rPr lang="en-US" dirty="0" smtClean="0"/>
              <a:t> </a:t>
            </a:r>
            <a:r>
              <a:rPr lang="en-US" dirty="0" err="1"/>
              <a:t>vaučer</a:t>
            </a:r>
            <a:r>
              <a:rPr lang="en-US" dirty="0"/>
              <a:t> </a:t>
            </a:r>
            <a:r>
              <a:rPr lang="en-US" dirty="0" err="1"/>
              <a:t>prolazeći</a:t>
            </a:r>
            <a:r>
              <a:rPr lang="en-US" dirty="0"/>
              <a:t> </a:t>
            </a:r>
            <a:r>
              <a:rPr lang="en-US" dirty="0" err="1"/>
              <a:t>kroz</a:t>
            </a:r>
            <a:r>
              <a:rPr lang="en-US" dirty="0"/>
              <a:t> </a:t>
            </a:r>
            <a:r>
              <a:rPr lang="en-US" dirty="0" err="1" smtClean="0"/>
              <a:t>koren</a:t>
            </a:r>
            <a:r>
              <a:rPr lang="en-US" dirty="0" smtClean="0"/>
              <a:t> </a:t>
            </a:r>
            <a:r>
              <a:rPr lang="en-US" dirty="0" err="1" smtClean="0"/>
              <a:t>agregata</a:t>
            </a:r>
            <a:r>
              <a:rPr lang="en-US" dirty="0" smtClean="0"/>
              <a:t>: </a:t>
            </a:r>
            <a:r>
              <a:rPr lang="en-US" dirty="0"/>
              <a:t>to jest </a:t>
            </a:r>
            <a:r>
              <a:rPr lang="en-US" dirty="0" err="1"/>
              <a:t>subjekt</a:t>
            </a:r>
            <a:r>
              <a:rPr lang="en-US" dirty="0"/>
              <a:t> </a:t>
            </a:r>
            <a:r>
              <a:rPr lang="en-US" dirty="0" err="1"/>
              <a:t>naloga</a:t>
            </a:r>
            <a:r>
              <a:rPr lang="en-US" dirty="0"/>
              <a:t>. To </a:t>
            </a:r>
            <a:r>
              <a:rPr lang="en-US" dirty="0" err="1"/>
              <a:t>omogućava</a:t>
            </a:r>
            <a:r>
              <a:rPr lang="en-US" dirty="0"/>
              <a:t> da </a:t>
            </a:r>
            <a:r>
              <a:rPr lang="en-US" dirty="0" err="1"/>
              <a:t>složeni</a:t>
            </a:r>
            <a:r>
              <a:rPr lang="en-US" dirty="0"/>
              <a:t> </a:t>
            </a:r>
            <a:r>
              <a:rPr lang="en-US" dirty="0" err="1"/>
              <a:t>grafikoni</a:t>
            </a:r>
            <a:r>
              <a:rPr lang="en-US" dirty="0"/>
              <a:t> </a:t>
            </a:r>
            <a:r>
              <a:rPr lang="en-US" dirty="0" err="1"/>
              <a:t>objekata</a:t>
            </a:r>
            <a:r>
              <a:rPr lang="en-US" dirty="0"/>
              <a:t> </a:t>
            </a:r>
            <a:r>
              <a:rPr lang="en-US" dirty="0" err="1"/>
              <a:t>ostanu</a:t>
            </a:r>
            <a:r>
              <a:rPr lang="en-US" dirty="0"/>
              <a:t> </a:t>
            </a:r>
            <a:r>
              <a:rPr lang="en-US" dirty="0" err="1" smtClean="0"/>
              <a:t>dosledni</a:t>
            </a:r>
            <a:r>
              <a:rPr lang="en-US" dirty="0" smtClean="0"/>
              <a:t> </a:t>
            </a:r>
            <a:r>
              <a:rPr lang="en-US" dirty="0" err="1"/>
              <a:t>i</a:t>
            </a:r>
            <a:r>
              <a:rPr lang="en-US" dirty="0"/>
              <a:t> da se </a:t>
            </a:r>
            <a:r>
              <a:rPr lang="en-US" dirty="0" err="1"/>
              <a:t>moraju</a:t>
            </a:r>
            <a:r>
              <a:rPr lang="en-US" dirty="0"/>
              <a:t> </a:t>
            </a:r>
            <a:r>
              <a:rPr lang="en-US" dirty="0" err="1"/>
              <a:t>pridržavati</a:t>
            </a:r>
            <a:r>
              <a:rPr lang="en-US" dirty="0"/>
              <a:t> </a:t>
            </a:r>
            <a:r>
              <a:rPr lang="en-US" dirty="0" err="1"/>
              <a:t>poslovnih</a:t>
            </a:r>
            <a:r>
              <a:rPr lang="en-US" dirty="0"/>
              <a:t> </a:t>
            </a:r>
            <a:r>
              <a:rPr lang="en-US" dirty="0" err="1"/>
              <a:t>pravila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5522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Servisi domena</a:t>
            </a:r>
            <a:br>
              <a:rPr lang="sr-Latn-R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 DDD-u,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se ne </a:t>
            </a:r>
            <a:r>
              <a:rPr lang="en-US" dirty="0" err="1"/>
              <a:t>uklapaju</a:t>
            </a:r>
            <a:r>
              <a:rPr lang="en-US" dirty="0"/>
              <a:t> u </a:t>
            </a:r>
            <a:r>
              <a:rPr lang="en-US" dirty="0" err="1"/>
              <a:t>jedan</a:t>
            </a:r>
            <a:r>
              <a:rPr lang="en-US" dirty="0"/>
              <a:t> </a:t>
            </a:r>
            <a:r>
              <a:rPr lang="en-US" dirty="0" err="1"/>
              <a:t>entitet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 smtClean="0"/>
              <a:t>zahtevaju</a:t>
            </a:r>
            <a:r>
              <a:rPr lang="en-US" dirty="0" smtClean="0"/>
              <a:t> </a:t>
            </a:r>
            <a:r>
              <a:rPr lang="en-US" dirty="0" err="1"/>
              <a:t>pristup</a:t>
            </a:r>
            <a:r>
              <a:rPr lang="en-US" dirty="0"/>
              <a:t> </a:t>
            </a:r>
            <a:r>
              <a:rPr lang="en-US" dirty="0" err="1"/>
              <a:t>spremištu</a:t>
            </a:r>
            <a:r>
              <a:rPr lang="en-US" dirty="0"/>
              <a:t> </a:t>
            </a:r>
            <a:r>
              <a:rPr lang="en-US" dirty="0" err="1"/>
              <a:t>sadržane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u </a:t>
            </a:r>
            <a:r>
              <a:rPr lang="en-US" dirty="0" err="1"/>
              <a:t>domenskim</a:t>
            </a:r>
            <a:r>
              <a:rPr lang="en-US" dirty="0"/>
              <a:t> </a:t>
            </a:r>
            <a:r>
              <a:rPr lang="sr-Latn-RS" dirty="0" smtClean="0"/>
              <a:t>servisima</a:t>
            </a:r>
          </a:p>
          <a:p>
            <a:r>
              <a:rPr lang="en-US" dirty="0" smtClean="0"/>
              <a:t> </a:t>
            </a:r>
            <a:r>
              <a:rPr lang="en-US" dirty="0" err="1"/>
              <a:t>sloj</a:t>
            </a:r>
            <a:r>
              <a:rPr lang="en-US" dirty="0"/>
              <a:t> </a:t>
            </a:r>
            <a:r>
              <a:rPr lang="sr-Latn-RS" dirty="0" smtClean="0"/>
              <a:t>servisa</a:t>
            </a:r>
            <a:r>
              <a:rPr lang="en-US" dirty="0" smtClean="0"/>
              <a:t> </a:t>
            </a:r>
            <a:r>
              <a:rPr lang="en-US" dirty="0" err="1" smtClean="0"/>
              <a:t>domen</a:t>
            </a:r>
            <a:r>
              <a:rPr lang="sr-Latn-RS" dirty="0" smtClean="0"/>
              <a:t>a</a:t>
            </a:r>
            <a:r>
              <a:rPr lang="en-US" dirty="0" smtClean="0"/>
              <a:t> </a:t>
            </a:r>
            <a:r>
              <a:rPr lang="en-US" dirty="0" err="1" smtClean="0"/>
              <a:t>takođe</a:t>
            </a:r>
            <a:r>
              <a:rPr lang="en-US" dirty="0" smtClean="0"/>
              <a:t> </a:t>
            </a:r>
            <a:r>
              <a:rPr lang="en-US" dirty="0" err="1"/>
              <a:t>može</a:t>
            </a:r>
            <a:r>
              <a:rPr lang="en-US" dirty="0"/>
              <a:t> </a:t>
            </a:r>
            <a:r>
              <a:rPr lang="en-US" dirty="0" err="1"/>
              <a:t>sadržavati</a:t>
            </a:r>
            <a:r>
              <a:rPr lang="en-US" dirty="0"/>
              <a:t> </a:t>
            </a:r>
            <a:r>
              <a:rPr lang="en-US" dirty="0" err="1"/>
              <a:t>vlastitu</a:t>
            </a:r>
            <a:r>
              <a:rPr lang="en-US" dirty="0"/>
              <a:t> </a:t>
            </a:r>
            <a:r>
              <a:rPr lang="en-US" dirty="0" err="1"/>
              <a:t>logiku</a:t>
            </a:r>
            <a:r>
              <a:rPr lang="en-US" dirty="0"/>
              <a:t> </a:t>
            </a:r>
            <a:r>
              <a:rPr lang="en-US" dirty="0" err="1" smtClean="0"/>
              <a:t>domen</a:t>
            </a:r>
            <a:r>
              <a:rPr lang="sr-Latn-RS" dirty="0" smtClean="0"/>
              <a:t>a</a:t>
            </a:r>
            <a:r>
              <a:rPr lang="en-US" dirty="0" smtClean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jednako</a:t>
            </a:r>
            <a:r>
              <a:rPr lang="en-US" dirty="0"/>
              <a:t> je </a:t>
            </a:r>
            <a:r>
              <a:rPr lang="en-US" dirty="0" smtClean="0"/>
              <a:t>d</a:t>
            </a:r>
            <a:r>
              <a:rPr lang="sr-Latn-RS" dirty="0" smtClean="0"/>
              <a:t>e</a:t>
            </a:r>
            <a:r>
              <a:rPr lang="en-US" dirty="0" smtClean="0"/>
              <a:t>o </a:t>
            </a:r>
            <a:r>
              <a:rPr lang="en-US" dirty="0" err="1"/>
              <a:t>modela</a:t>
            </a:r>
            <a:r>
              <a:rPr lang="en-US" dirty="0"/>
              <a:t> </a:t>
            </a:r>
            <a:r>
              <a:rPr lang="en-US" dirty="0" err="1" smtClean="0"/>
              <a:t>domen</a:t>
            </a:r>
            <a:r>
              <a:rPr lang="sr-Latn-RS" dirty="0" smtClean="0"/>
              <a:t>a</a:t>
            </a:r>
            <a:r>
              <a:rPr lang="en-US" dirty="0" smtClean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entiteti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sr-Latn-RS" dirty="0" err="1" smtClean="0"/>
              <a:t>o</a:t>
            </a:r>
            <a:r>
              <a:rPr lang="en-US" dirty="0" err="1" smtClean="0"/>
              <a:t>bjekti</a:t>
            </a:r>
            <a:r>
              <a:rPr lang="en-US" dirty="0" smtClean="0"/>
              <a:t> </a:t>
            </a:r>
            <a:r>
              <a:rPr lang="en-US" dirty="0" err="1"/>
              <a:t>vrednosti</a:t>
            </a:r>
            <a:r>
              <a:rPr lang="en-US" dirty="0"/>
              <a:t> </a:t>
            </a:r>
            <a:r>
              <a:rPr lang="en-US" dirty="0" smtClean="0"/>
              <a:t>.</a:t>
            </a:r>
            <a:endParaRPr lang="sr-Latn-RS" dirty="0" smtClean="0"/>
          </a:p>
          <a:p>
            <a:endParaRPr lang="sr-Latn-R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810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Servisi aplikacije</a:t>
            </a:r>
            <a:br>
              <a:rPr lang="sr-Latn-R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748118"/>
            <a:ext cx="9842594" cy="4500281"/>
          </a:xfrm>
        </p:spPr>
        <p:txBody>
          <a:bodyPr>
            <a:normAutofit/>
          </a:bodyPr>
          <a:lstStyle/>
          <a:p>
            <a:r>
              <a:rPr lang="sr-Latn-RS" dirty="0" smtClean="0"/>
              <a:t>Servis </a:t>
            </a:r>
            <a:r>
              <a:rPr lang="sr-Latn-RS" dirty="0"/>
              <a:t>aplikacije </a:t>
            </a:r>
            <a:r>
              <a:rPr lang="en-US" dirty="0" smtClean="0"/>
              <a:t>tan</a:t>
            </a:r>
            <a:r>
              <a:rPr lang="sr-Latn-RS" dirty="0" smtClean="0"/>
              <a:t>ak</a:t>
            </a:r>
            <a:r>
              <a:rPr lang="en-US" dirty="0" smtClean="0"/>
              <a:t> </a:t>
            </a:r>
            <a:r>
              <a:rPr lang="en-US" dirty="0"/>
              <a:t>je </a:t>
            </a:r>
            <a:r>
              <a:rPr lang="en-US" dirty="0" err="1"/>
              <a:t>sloj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smtClean="0"/>
              <a:t>je </a:t>
            </a:r>
            <a:r>
              <a:rPr lang="en-US" dirty="0" err="1"/>
              <a:t>iznad</a:t>
            </a:r>
            <a:r>
              <a:rPr lang="en-US" dirty="0"/>
              <a:t> </a:t>
            </a:r>
            <a:r>
              <a:rPr lang="en-US" dirty="0" err="1"/>
              <a:t>modela</a:t>
            </a:r>
            <a:r>
              <a:rPr lang="en-US" dirty="0"/>
              <a:t> </a:t>
            </a:r>
            <a:r>
              <a:rPr lang="en-US" dirty="0" err="1" smtClean="0"/>
              <a:t>domen</a:t>
            </a:r>
            <a:r>
              <a:rPr lang="sr-Latn-RS" dirty="0" smtClean="0"/>
              <a:t>a</a:t>
            </a:r>
            <a:r>
              <a:rPr lang="en-US" dirty="0" smtClean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koordinira</a:t>
            </a:r>
            <a:r>
              <a:rPr lang="en-US" dirty="0"/>
              <a:t> </a:t>
            </a:r>
            <a:r>
              <a:rPr lang="en-US" dirty="0" err="1"/>
              <a:t>aktivnost</a:t>
            </a:r>
            <a:r>
              <a:rPr lang="en-US" dirty="0"/>
              <a:t> </a:t>
            </a:r>
            <a:r>
              <a:rPr lang="en-US" dirty="0" err="1"/>
              <a:t>aplikacije</a:t>
            </a:r>
            <a:r>
              <a:rPr lang="en-US" dirty="0"/>
              <a:t>. Ne </a:t>
            </a:r>
            <a:r>
              <a:rPr lang="en-US" dirty="0" err="1"/>
              <a:t>sadrži</a:t>
            </a:r>
            <a:r>
              <a:rPr lang="en-US" dirty="0"/>
              <a:t> </a:t>
            </a:r>
            <a:r>
              <a:rPr lang="en-US" dirty="0" err="1"/>
              <a:t>poslovnu</a:t>
            </a:r>
            <a:r>
              <a:rPr lang="en-US" dirty="0"/>
              <a:t> </a:t>
            </a:r>
            <a:r>
              <a:rPr lang="en-US" dirty="0" err="1"/>
              <a:t>logiku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ne </a:t>
            </a:r>
            <a:r>
              <a:rPr lang="en-US" dirty="0" err="1"/>
              <a:t>drži</a:t>
            </a:r>
            <a:r>
              <a:rPr lang="en-US" dirty="0"/>
              <a:t> </a:t>
            </a:r>
            <a:r>
              <a:rPr lang="sr-Latn-RS" dirty="0" smtClean="0"/>
              <a:t>vezu sa</a:t>
            </a:r>
            <a:r>
              <a:rPr lang="en-US" dirty="0" smtClean="0"/>
              <a:t> </a:t>
            </a:r>
            <a:r>
              <a:rPr lang="en-US" dirty="0" err="1" smtClean="0"/>
              <a:t>ni</a:t>
            </a:r>
            <a:r>
              <a:rPr lang="en-US" dirty="0" smtClean="0"/>
              <a:t> </a:t>
            </a:r>
            <a:r>
              <a:rPr lang="en-US" dirty="0" err="1"/>
              <a:t>jednim</a:t>
            </a:r>
            <a:r>
              <a:rPr lang="en-US" dirty="0"/>
              <a:t> </a:t>
            </a:r>
            <a:r>
              <a:rPr lang="en-US" dirty="0" err="1"/>
              <a:t>entitetom</a:t>
            </a:r>
            <a:r>
              <a:rPr lang="en-US" dirty="0"/>
              <a:t>; </a:t>
            </a:r>
            <a:r>
              <a:rPr lang="en-US" dirty="0" err="1"/>
              <a:t>međutim</a:t>
            </a:r>
            <a:r>
              <a:rPr lang="en-US" dirty="0"/>
              <a:t>, </a:t>
            </a:r>
            <a:r>
              <a:rPr lang="en-US" dirty="0" smtClean="0"/>
              <a:t>on </a:t>
            </a:r>
            <a:r>
              <a:rPr lang="en-US" dirty="0" err="1"/>
              <a:t>može</a:t>
            </a:r>
            <a:r>
              <a:rPr lang="en-US" dirty="0"/>
              <a:t> </a:t>
            </a:r>
            <a:r>
              <a:rPr lang="sr-Latn-RS" dirty="0" smtClean="0"/>
              <a:t>sačuvati</a:t>
            </a:r>
            <a:r>
              <a:rPr lang="en-US" dirty="0" smtClean="0"/>
              <a:t> </a:t>
            </a:r>
            <a:r>
              <a:rPr lang="en-US" dirty="0" err="1"/>
              <a:t>stanje</a:t>
            </a:r>
            <a:r>
              <a:rPr lang="en-US" dirty="0"/>
              <a:t> </a:t>
            </a:r>
            <a:r>
              <a:rPr lang="en-US" dirty="0" err="1"/>
              <a:t>transakcije</a:t>
            </a:r>
            <a:r>
              <a:rPr lang="en-US" dirty="0"/>
              <a:t> </a:t>
            </a:r>
            <a:r>
              <a:rPr lang="en-US" dirty="0" err="1"/>
              <a:t>poslovnog</a:t>
            </a:r>
            <a:r>
              <a:rPr lang="en-US" dirty="0"/>
              <a:t> </a:t>
            </a:r>
            <a:r>
              <a:rPr lang="en-US" dirty="0" smtClean="0"/>
              <a:t>t</a:t>
            </a:r>
            <a:r>
              <a:rPr lang="sr-Latn-RS" dirty="0" smtClean="0"/>
              <a:t>oka</a:t>
            </a:r>
            <a:r>
              <a:rPr lang="en-US" dirty="0" smtClean="0"/>
              <a:t>. </a:t>
            </a:r>
            <a:r>
              <a:rPr lang="en-US" dirty="0"/>
              <a:t>To </a:t>
            </a:r>
            <a:r>
              <a:rPr lang="en-US" dirty="0" err="1"/>
              <a:t>će</a:t>
            </a:r>
            <a:r>
              <a:rPr lang="en-US" dirty="0"/>
              <a:t> </a:t>
            </a:r>
            <a:r>
              <a:rPr lang="en-US" dirty="0" err="1"/>
              <a:t>biti</a:t>
            </a:r>
            <a:r>
              <a:rPr lang="en-US" dirty="0"/>
              <a:t> </a:t>
            </a:r>
            <a:r>
              <a:rPr lang="en-US" dirty="0" err="1" smtClean="0"/>
              <a:t>jasn</a:t>
            </a:r>
            <a:r>
              <a:rPr lang="sr-Latn-RS" dirty="0" smtClean="0"/>
              <a:t>ije</a:t>
            </a:r>
            <a:r>
              <a:rPr lang="en-US" dirty="0" smtClean="0"/>
              <a:t> </a:t>
            </a:r>
            <a:r>
              <a:rPr lang="en-US" dirty="0"/>
              <a:t>u </a:t>
            </a:r>
            <a:r>
              <a:rPr lang="en-US" dirty="0" err="1"/>
              <a:t>našem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primeru</a:t>
            </a:r>
            <a:r>
              <a:rPr lang="en-US" dirty="0" smtClean="0"/>
              <a:t>.</a:t>
            </a:r>
            <a:endParaRPr lang="sr-Latn-RS" dirty="0" smtClean="0"/>
          </a:p>
          <a:p>
            <a:r>
              <a:rPr lang="sr-Latn-RS" dirty="0" smtClean="0"/>
              <a:t>T</a:t>
            </a:r>
            <a:r>
              <a:rPr lang="en-US" dirty="0" err="1" smtClean="0"/>
              <a:t>eže</a:t>
            </a:r>
            <a:r>
              <a:rPr lang="en-US" dirty="0" smtClean="0"/>
              <a:t> </a:t>
            </a:r>
            <a:r>
              <a:rPr lang="en-US" dirty="0"/>
              <a:t>je </a:t>
            </a:r>
            <a:r>
              <a:rPr lang="en-US" dirty="0" err="1"/>
              <a:t>razlikovati</a:t>
            </a:r>
            <a:r>
              <a:rPr lang="en-US" dirty="0"/>
              <a:t> </a:t>
            </a:r>
            <a:r>
              <a:rPr lang="sr-Latn-RS" dirty="0"/>
              <a:t>Servis aplikacije </a:t>
            </a:r>
            <a:r>
              <a:rPr lang="en-US" dirty="0" smtClean="0"/>
              <a:t>od </a:t>
            </a:r>
            <a:r>
              <a:rPr lang="sr-Latn-RS" dirty="0" smtClean="0"/>
              <a:t>servisa domena</a:t>
            </a:r>
            <a:r>
              <a:rPr lang="en-US" dirty="0" smtClean="0"/>
              <a:t>. </a:t>
            </a:r>
            <a:r>
              <a:rPr lang="en-US" dirty="0" err="1"/>
              <a:t>Aplikacijski</a:t>
            </a:r>
            <a:r>
              <a:rPr lang="en-US" dirty="0"/>
              <a:t> </a:t>
            </a:r>
            <a:r>
              <a:rPr lang="en-US" dirty="0" err="1"/>
              <a:t>sloj</a:t>
            </a:r>
            <a:r>
              <a:rPr lang="en-US" dirty="0"/>
              <a:t> </a:t>
            </a:r>
            <a:r>
              <a:rPr lang="en-US" dirty="0" err="1"/>
              <a:t>odgovoran</a:t>
            </a:r>
            <a:r>
              <a:rPr lang="en-US" dirty="0"/>
              <a:t> je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naručivanje</a:t>
            </a:r>
            <a:r>
              <a:rPr lang="en-US" dirty="0"/>
              <a:t> </a:t>
            </a:r>
            <a:r>
              <a:rPr lang="sr-Latn-RS" dirty="0" smtClean="0"/>
              <a:t>o</a:t>
            </a:r>
            <a:r>
              <a:rPr lang="en-US" dirty="0" err="1" smtClean="0"/>
              <a:t>ba</a:t>
            </a:r>
            <a:r>
              <a:rPr lang="sr-Latn-RS" dirty="0" smtClean="0"/>
              <a:t>veštenja </a:t>
            </a:r>
            <a:r>
              <a:rPr lang="sr-Latn-RS" dirty="0" smtClean="0"/>
              <a:t>(notifikacija)</a:t>
            </a:r>
            <a:r>
              <a:rPr lang="en-US" dirty="0" smtClean="0"/>
              <a:t>. </a:t>
            </a:r>
            <a:r>
              <a:rPr lang="en-US" dirty="0" err="1"/>
              <a:t>Sloj</a:t>
            </a:r>
            <a:r>
              <a:rPr lang="en-US" dirty="0"/>
              <a:t> </a:t>
            </a:r>
            <a:r>
              <a:rPr lang="en-US" dirty="0" err="1" smtClean="0"/>
              <a:t>domen</a:t>
            </a:r>
            <a:r>
              <a:rPr lang="sr-Latn-RS" dirty="0" smtClean="0"/>
              <a:t>a</a:t>
            </a:r>
            <a:r>
              <a:rPr lang="en-US" dirty="0" smtClean="0"/>
              <a:t> </a:t>
            </a:r>
            <a:r>
              <a:rPr lang="en-US" dirty="0" err="1"/>
              <a:t>odgovoran</a:t>
            </a:r>
            <a:r>
              <a:rPr lang="en-US" dirty="0"/>
              <a:t> je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utvrđivanje</a:t>
            </a:r>
            <a:r>
              <a:rPr lang="en-US" dirty="0"/>
              <a:t> je li </a:t>
            </a:r>
            <a:r>
              <a:rPr lang="en-US" dirty="0" err="1"/>
              <a:t>ispunjen</a:t>
            </a:r>
            <a:r>
              <a:rPr lang="en-US" dirty="0"/>
              <a:t> </a:t>
            </a:r>
            <a:r>
              <a:rPr lang="en-US" dirty="0" err="1" smtClean="0"/>
              <a:t>prag</a:t>
            </a:r>
            <a:endParaRPr lang="en-US" dirty="0"/>
          </a:p>
          <a:p>
            <a:r>
              <a:rPr lang="en-US" dirty="0" err="1"/>
              <a:t>Objekt</a:t>
            </a:r>
            <a:r>
              <a:rPr lang="en-US" dirty="0"/>
              <a:t> "</a:t>
            </a:r>
            <a:r>
              <a:rPr lang="en-US" dirty="0" err="1"/>
              <a:t>računa</a:t>
            </a:r>
            <a:r>
              <a:rPr lang="en-US" dirty="0"/>
              <a:t>". Ta bi </a:t>
            </a:r>
            <a:r>
              <a:rPr lang="en-US" dirty="0" err="1"/>
              <a:t>bankarska</a:t>
            </a:r>
            <a:r>
              <a:rPr lang="en-US" dirty="0"/>
              <a:t> </a:t>
            </a:r>
            <a:r>
              <a:rPr lang="en-US" dirty="0" err="1"/>
              <a:t>aplikacija</a:t>
            </a:r>
            <a:r>
              <a:rPr lang="en-US" dirty="0"/>
              <a:t> </a:t>
            </a:r>
            <a:r>
              <a:rPr lang="en-US" dirty="0" err="1"/>
              <a:t>mogla</a:t>
            </a:r>
            <a:r>
              <a:rPr lang="en-US" dirty="0"/>
              <a:t> </a:t>
            </a:r>
            <a:r>
              <a:rPr lang="en-US" dirty="0" err="1"/>
              <a:t>biti</a:t>
            </a:r>
            <a:r>
              <a:rPr lang="en-US" dirty="0"/>
              <a:t> </a:t>
            </a:r>
            <a:r>
              <a:rPr lang="en-US" dirty="0" err="1"/>
              <a:t>odgovorna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 smtClean="0"/>
              <a:t>prenos</a:t>
            </a:r>
            <a:r>
              <a:rPr lang="en-US" dirty="0" smtClean="0"/>
              <a:t> </a:t>
            </a:r>
            <a:r>
              <a:rPr lang="en-US" dirty="0" err="1"/>
              <a:t>sredstava</a:t>
            </a:r>
            <a:r>
              <a:rPr lang="en-US" dirty="0"/>
              <a:t>. </a:t>
            </a:r>
            <a:r>
              <a:rPr lang="en-US" dirty="0" err="1"/>
              <a:t>Ako</a:t>
            </a:r>
            <a:r>
              <a:rPr lang="en-US" dirty="0"/>
              <a:t> je SERVICE </a:t>
            </a:r>
            <a:r>
              <a:rPr lang="en-US" dirty="0" err="1"/>
              <a:t>osmišljen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bi </a:t>
            </a:r>
            <a:r>
              <a:rPr lang="en-US" dirty="0" err="1"/>
              <a:t>napravio</a:t>
            </a:r>
            <a:r>
              <a:rPr lang="en-US" dirty="0"/>
              <a:t> </a:t>
            </a:r>
            <a:r>
              <a:rPr lang="en-US" dirty="0" err="1"/>
              <a:t>odgovarajuće</a:t>
            </a:r>
            <a:r>
              <a:rPr lang="en-US" dirty="0"/>
              <a:t> </a:t>
            </a:r>
            <a:r>
              <a:rPr lang="en-US" dirty="0" err="1"/>
              <a:t>zaduženja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kredite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 smtClean="0"/>
              <a:t>prenos</a:t>
            </a:r>
            <a:r>
              <a:rPr lang="en-US" dirty="0" smtClean="0"/>
              <a:t> </a:t>
            </a:r>
            <a:r>
              <a:rPr lang="en-US" dirty="0" err="1"/>
              <a:t>sredstava</a:t>
            </a:r>
            <a:r>
              <a:rPr lang="en-US" dirty="0"/>
              <a:t>, ta bi </a:t>
            </a:r>
            <a:r>
              <a:rPr lang="en-US" dirty="0" err="1"/>
              <a:t>sposobnost</a:t>
            </a:r>
            <a:r>
              <a:rPr lang="en-US" dirty="0"/>
              <a:t> </a:t>
            </a:r>
            <a:r>
              <a:rPr lang="en-US" dirty="0" err="1" smtClean="0"/>
              <a:t>pripadala</a:t>
            </a:r>
            <a:r>
              <a:rPr lang="sr-Latn-RS" dirty="0" smtClean="0"/>
              <a:t> sloju</a:t>
            </a:r>
            <a:r>
              <a:rPr lang="en-US" dirty="0" smtClean="0"/>
              <a:t> </a:t>
            </a:r>
            <a:r>
              <a:rPr lang="en-US" dirty="0" err="1" smtClean="0"/>
              <a:t>domen</a:t>
            </a:r>
            <a:r>
              <a:rPr lang="sr-Latn-RS" dirty="0" smtClean="0"/>
              <a:t>a</a:t>
            </a:r>
            <a:r>
              <a:rPr lang="en-US" dirty="0" smtClean="0"/>
              <a:t>. </a:t>
            </a:r>
            <a:r>
              <a:rPr lang="en-US" dirty="0" err="1" smtClean="0"/>
              <a:t>Prenos</a:t>
            </a:r>
            <a:r>
              <a:rPr lang="en-US" dirty="0" smtClean="0"/>
              <a:t> </a:t>
            </a:r>
            <a:r>
              <a:rPr lang="en-US" dirty="0" err="1"/>
              <a:t>sredstava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značenje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jeziku</a:t>
            </a:r>
            <a:r>
              <a:rPr lang="en-US" dirty="0"/>
              <a:t> </a:t>
            </a:r>
            <a:r>
              <a:rPr lang="en-US" dirty="0" err="1" smtClean="0"/>
              <a:t>bankarsk</a:t>
            </a:r>
            <a:r>
              <a:rPr lang="sr-Latn-RS" dirty="0" smtClean="0"/>
              <a:t>og</a:t>
            </a:r>
            <a:r>
              <a:rPr lang="en-US" dirty="0" smtClean="0"/>
              <a:t> </a:t>
            </a:r>
            <a:r>
              <a:rPr lang="en-US" dirty="0" err="1" smtClean="0"/>
              <a:t>domen</a:t>
            </a:r>
            <a:r>
              <a:rPr lang="sr-Latn-RS" dirty="0" smtClean="0"/>
              <a:t>a</a:t>
            </a:r>
            <a:r>
              <a:rPr lang="en-US" dirty="0" smtClean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uključuje</a:t>
            </a:r>
            <a:r>
              <a:rPr lang="en-US" dirty="0"/>
              <a:t> </a:t>
            </a:r>
            <a:r>
              <a:rPr lang="en-US" dirty="0" err="1"/>
              <a:t>temeljnu</a:t>
            </a:r>
            <a:r>
              <a:rPr lang="en-US" dirty="0"/>
              <a:t> </a:t>
            </a:r>
            <a:r>
              <a:rPr lang="en-US" dirty="0" err="1"/>
              <a:t>poslovnu</a:t>
            </a:r>
            <a:r>
              <a:rPr lang="en-US" dirty="0"/>
              <a:t> </a:t>
            </a:r>
            <a:r>
              <a:rPr lang="en-US" dirty="0" err="1"/>
              <a:t>logiku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45576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Repozitorijum</a:t>
            </a:r>
            <a:br>
              <a:rPr lang="sr-Latn-R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685366"/>
            <a:ext cx="9690194" cy="4563034"/>
          </a:xfrm>
        </p:spPr>
        <p:txBody>
          <a:bodyPr/>
          <a:lstStyle/>
          <a:p>
            <a:r>
              <a:rPr lang="en-US" dirty="0" err="1"/>
              <a:t>Uzorak</a:t>
            </a:r>
            <a:r>
              <a:rPr lang="en-US" dirty="0"/>
              <a:t> </a:t>
            </a:r>
            <a:r>
              <a:rPr lang="en-US" dirty="0" err="1"/>
              <a:t>skladišta</a:t>
            </a:r>
            <a:r>
              <a:rPr lang="en-US" dirty="0"/>
              <a:t> </a:t>
            </a:r>
            <a:r>
              <a:rPr lang="en-US" dirty="0" err="1" smtClean="0"/>
              <a:t>deluje</a:t>
            </a:r>
            <a:r>
              <a:rPr lang="en-US" dirty="0" smtClean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zbirka</a:t>
            </a:r>
            <a:r>
              <a:rPr lang="en-US" dirty="0"/>
              <a:t> u </a:t>
            </a:r>
            <a:r>
              <a:rPr lang="en-US" dirty="0" err="1"/>
              <a:t>memoriji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skladište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poslovne</a:t>
            </a:r>
            <a:r>
              <a:rPr lang="en-US" dirty="0"/>
              <a:t> </a:t>
            </a:r>
            <a:r>
              <a:rPr lang="en-US" dirty="0" err="1"/>
              <a:t>subjekte</a:t>
            </a:r>
            <a:r>
              <a:rPr lang="en-US" dirty="0"/>
              <a:t>, u </a:t>
            </a:r>
            <a:r>
              <a:rPr lang="en-US" dirty="0" err="1"/>
              <a:t>potpunosti</a:t>
            </a:r>
            <a:r>
              <a:rPr lang="en-US" dirty="0"/>
              <a:t> </a:t>
            </a:r>
            <a:r>
              <a:rPr lang="en-US" dirty="0" err="1"/>
              <a:t>uklanjajući</a:t>
            </a:r>
            <a:r>
              <a:rPr lang="en-US" dirty="0"/>
              <a:t> </a:t>
            </a:r>
            <a:r>
              <a:rPr lang="en-US" dirty="0" err="1"/>
              <a:t>temeljnu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infrastrukturu</a:t>
            </a:r>
            <a:r>
              <a:rPr lang="sr-Latn-RS" dirty="0" smtClean="0"/>
              <a:t> podataka</a:t>
            </a:r>
            <a:r>
              <a:rPr lang="en-US" dirty="0" smtClean="0"/>
              <a:t>. </a:t>
            </a:r>
            <a:r>
              <a:rPr lang="en-US" dirty="0" err="1"/>
              <a:t>Ovaj</a:t>
            </a:r>
            <a:r>
              <a:rPr lang="en-US" dirty="0"/>
              <a:t> </a:t>
            </a:r>
            <a:r>
              <a:rPr lang="en-US" dirty="0" err="1"/>
              <a:t>obrazac</a:t>
            </a:r>
            <a:r>
              <a:rPr lang="en-US" dirty="0"/>
              <a:t> </a:t>
            </a:r>
            <a:r>
              <a:rPr lang="en-US" dirty="0" err="1"/>
              <a:t>omogućuje</a:t>
            </a:r>
            <a:r>
              <a:rPr lang="en-US" dirty="0"/>
              <a:t> </a:t>
            </a:r>
            <a:r>
              <a:rPr lang="en-US" dirty="0" err="1"/>
              <a:t>vam</a:t>
            </a:r>
            <a:r>
              <a:rPr lang="en-US" dirty="0"/>
              <a:t> da </a:t>
            </a:r>
            <a:r>
              <a:rPr lang="en-US" dirty="0" err="1"/>
              <a:t>vaš</a:t>
            </a:r>
            <a:r>
              <a:rPr lang="en-US" dirty="0"/>
              <a:t> model </a:t>
            </a:r>
            <a:r>
              <a:rPr lang="en-US" dirty="0" err="1" smtClean="0"/>
              <a:t>domen</a:t>
            </a:r>
            <a:r>
              <a:rPr lang="sr-Latn-RS" dirty="0" smtClean="0"/>
              <a:t>a</a:t>
            </a:r>
            <a:r>
              <a:rPr lang="en-US" dirty="0" smtClean="0"/>
              <a:t> </a:t>
            </a:r>
            <a:r>
              <a:rPr lang="en-US" dirty="0" err="1"/>
              <a:t>ostane</a:t>
            </a:r>
            <a:r>
              <a:rPr lang="en-US" dirty="0"/>
              <a:t> bez </a:t>
            </a:r>
            <a:r>
              <a:rPr lang="en-US" dirty="0" err="1"/>
              <a:t>ikakvih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oko</a:t>
            </a:r>
            <a:r>
              <a:rPr lang="en-US" dirty="0"/>
              <a:t> </a:t>
            </a:r>
            <a:r>
              <a:rPr lang="en-US" dirty="0" smtClean="0"/>
              <a:t>infrastructure</a:t>
            </a:r>
            <a:endParaRPr lang="sr-Latn-R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659" y="3770532"/>
            <a:ext cx="666750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84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Raslojavanje (Layering)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240466"/>
            <a:ext cx="8946541" cy="5007934"/>
          </a:xfrm>
        </p:spPr>
        <p:txBody>
          <a:bodyPr/>
          <a:lstStyle/>
          <a:p>
            <a:r>
              <a:rPr lang="en-US" dirty="0" err="1" smtClean="0"/>
              <a:t>Sloj</a:t>
            </a:r>
            <a:r>
              <a:rPr lang="sr-Latn-RS" dirty="0" smtClean="0"/>
              <a:t>Raslojavanje je </a:t>
            </a:r>
            <a:r>
              <a:rPr lang="en-US" dirty="0" err="1" smtClean="0"/>
              <a:t>važan</a:t>
            </a:r>
            <a:r>
              <a:rPr lang="en-US" dirty="0" smtClean="0"/>
              <a:t> </a:t>
            </a:r>
            <a:r>
              <a:rPr lang="en-US" dirty="0" err="1"/>
              <a:t>koncept</a:t>
            </a:r>
            <a:r>
              <a:rPr lang="en-US" dirty="0"/>
              <a:t> u DDD-u </a:t>
            </a:r>
            <a:r>
              <a:rPr lang="en-US" dirty="0" err="1"/>
              <a:t>jer</a:t>
            </a:r>
            <a:r>
              <a:rPr lang="en-US" dirty="0"/>
              <a:t> </a:t>
            </a:r>
            <a:r>
              <a:rPr lang="en-US" dirty="0" err="1"/>
              <a:t>pomaže</a:t>
            </a:r>
            <a:r>
              <a:rPr lang="en-US" dirty="0"/>
              <a:t> u </a:t>
            </a:r>
            <a:r>
              <a:rPr lang="en-US" dirty="0" err="1"/>
              <a:t>provođenju</a:t>
            </a:r>
            <a:r>
              <a:rPr lang="en-US" dirty="0"/>
              <a:t> </a:t>
            </a:r>
            <a:r>
              <a:rPr lang="en-US" dirty="0" err="1"/>
              <a:t>razdvajanja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. Na </a:t>
            </a:r>
            <a:r>
              <a:rPr lang="en-US" dirty="0" err="1"/>
              <a:t>slici</a:t>
            </a:r>
            <a:r>
              <a:rPr lang="en-US" dirty="0"/>
              <a:t> </a:t>
            </a:r>
            <a:r>
              <a:rPr lang="en-US" dirty="0" err="1"/>
              <a:t>ispod</a:t>
            </a:r>
            <a:r>
              <a:rPr lang="en-US" dirty="0"/>
              <a:t> </a:t>
            </a:r>
            <a:r>
              <a:rPr lang="en-US" dirty="0" err="1"/>
              <a:t>imamo</a:t>
            </a:r>
            <a:r>
              <a:rPr lang="en-US" dirty="0"/>
              <a:t> </a:t>
            </a:r>
            <a:r>
              <a:rPr lang="en-US" dirty="0" err="1"/>
              <a:t>grafički</a:t>
            </a:r>
            <a:r>
              <a:rPr lang="en-US" dirty="0"/>
              <a:t> </a:t>
            </a:r>
            <a:r>
              <a:rPr lang="en-US" dirty="0" err="1"/>
              <a:t>prikaz</a:t>
            </a:r>
            <a:r>
              <a:rPr lang="en-US" dirty="0"/>
              <a:t> </a:t>
            </a:r>
            <a:r>
              <a:rPr lang="en-US" dirty="0" err="1"/>
              <a:t>slojeva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koncepata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čine</a:t>
            </a:r>
            <a:r>
              <a:rPr lang="en-US" dirty="0"/>
              <a:t> DDD</a:t>
            </a:r>
            <a:r>
              <a:rPr lang="en-US" dirty="0" smtClean="0"/>
              <a:t>.</a:t>
            </a:r>
            <a:endParaRPr lang="sr-Latn-RS" dirty="0" smtClean="0"/>
          </a:p>
          <a:p>
            <a:endParaRPr lang="en-US" dirty="0"/>
          </a:p>
        </p:txBody>
      </p:sp>
      <p:pic>
        <p:nvPicPr>
          <p:cNvPr id="1026" name="Picture 2" descr="Image for post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74709" y="2483926"/>
            <a:ext cx="5401904" cy="250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506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Primer-Projekat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Pokušaću da n</a:t>
            </a:r>
            <a:r>
              <a:rPr lang="en-US" dirty="0" err="1" smtClean="0"/>
              <a:t>apravim</a:t>
            </a:r>
            <a:r>
              <a:rPr lang="en-US" dirty="0" smtClean="0"/>
              <a:t> primer </a:t>
            </a:r>
            <a:r>
              <a:rPr lang="en-US" dirty="0" err="1"/>
              <a:t>aplikacije</a:t>
            </a:r>
            <a:r>
              <a:rPr lang="en-US" dirty="0"/>
              <a:t> u </a:t>
            </a:r>
            <a:r>
              <a:rPr lang="en-US" dirty="0" err="1" smtClean="0"/>
              <a:t>kojoj</a:t>
            </a:r>
            <a:r>
              <a:rPr lang="sr-Latn-RS" dirty="0" smtClean="0"/>
              <a:t> ću </a:t>
            </a:r>
            <a:r>
              <a:rPr lang="en-US" dirty="0" smtClean="0"/>
              <a:t> </a:t>
            </a:r>
            <a:r>
              <a:rPr lang="en-US" dirty="0" err="1" smtClean="0"/>
              <a:t>pokuša</a:t>
            </a:r>
            <a:r>
              <a:rPr lang="sr-Latn-RS" dirty="0" smtClean="0"/>
              <a:t>ti</a:t>
            </a:r>
            <a:r>
              <a:rPr lang="en-US" dirty="0" smtClean="0"/>
              <a:t> </a:t>
            </a:r>
            <a:r>
              <a:rPr lang="sr-Latn-RS" dirty="0" smtClean="0"/>
              <a:t>da </a:t>
            </a:r>
            <a:r>
              <a:rPr lang="en-US" dirty="0" err="1" smtClean="0"/>
              <a:t>primeni</a:t>
            </a:r>
            <a:r>
              <a:rPr lang="sr-Latn-RS" dirty="0" smtClean="0"/>
              <a:t>m</a:t>
            </a:r>
            <a:r>
              <a:rPr lang="en-US" dirty="0" smtClean="0"/>
              <a:t> </a:t>
            </a:r>
            <a:r>
              <a:rPr lang="en-US" dirty="0"/>
              <a:t>DDD </a:t>
            </a:r>
            <a:r>
              <a:rPr lang="en-US" dirty="0" err="1"/>
              <a:t>metodologiju</a:t>
            </a:r>
            <a:r>
              <a:rPr lang="en-US" dirty="0"/>
              <a:t>, </a:t>
            </a:r>
            <a:r>
              <a:rPr lang="en-US" dirty="0" err="1" smtClean="0"/>
              <a:t>simuliraćemo</a:t>
            </a:r>
            <a:r>
              <a:rPr lang="en-US" dirty="0" smtClean="0"/>
              <a:t> </a:t>
            </a:r>
            <a:r>
              <a:rPr lang="en-US" dirty="0" err="1" smtClean="0"/>
              <a:t>potk</a:t>
            </a:r>
            <a:r>
              <a:rPr lang="sr-Latn-RS" dirty="0" smtClean="0"/>
              <a:t>ontrolu</a:t>
            </a:r>
            <a:r>
              <a:rPr lang="en-US" dirty="0" smtClean="0"/>
              <a:t> </a:t>
            </a:r>
            <a:r>
              <a:rPr lang="en-US" dirty="0" err="1"/>
              <a:t>bankovnog</a:t>
            </a:r>
            <a:r>
              <a:rPr lang="en-US" dirty="0"/>
              <a:t> </a:t>
            </a:r>
            <a:r>
              <a:rPr lang="en-US" dirty="0" smtClean="0"/>
              <a:t>s</a:t>
            </a:r>
            <a:r>
              <a:rPr lang="sr-Latn-RS" dirty="0"/>
              <a:t>i</a:t>
            </a:r>
            <a:r>
              <a:rPr lang="en-US" dirty="0" err="1" smtClean="0"/>
              <a:t>stema</a:t>
            </a:r>
            <a:r>
              <a:rPr lang="en-US" dirty="0"/>
              <a:t>: </a:t>
            </a:r>
            <a:r>
              <a:rPr lang="en-US" dirty="0" err="1"/>
              <a:t>transakciju</a:t>
            </a:r>
            <a:r>
              <a:rPr lang="en-US" dirty="0"/>
              <a:t> </a:t>
            </a:r>
            <a:r>
              <a:rPr lang="en-US" dirty="0" err="1"/>
              <a:t>poddomena</a:t>
            </a:r>
            <a:r>
              <a:rPr lang="en-US" dirty="0"/>
              <a:t> </a:t>
            </a:r>
            <a:r>
              <a:rPr lang="en-US" dirty="0" err="1" smtClean="0"/>
              <a:t>banka</a:t>
            </a:r>
            <a:r>
              <a:rPr lang="en-US" dirty="0"/>
              <a:t>. </a:t>
            </a:r>
            <a:endParaRPr lang="sr-Latn-RS" dirty="0" smtClean="0"/>
          </a:p>
          <a:p>
            <a:r>
              <a:rPr lang="en-US" dirty="0" err="1" smtClean="0"/>
              <a:t>Aplikacija</a:t>
            </a:r>
            <a:r>
              <a:rPr lang="en-US" dirty="0" smtClean="0"/>
              <a:t> </a:t>
            </a:r>
            <a:r>
              <a:rPr lang="en-US" dirty="0"/>
              <a:t>je </a:t>
            </a:r>
            <a:r>
              <a:rPr lang="en-US" dirty="0" err="1"/>
              <a:t>izrađena</a:t>
            </a:r>
            <a:r>
              <a:rPr lang="en-US" dirty="0"/>
              <a:t> s asp.net Core </a:t>
            </a:r>
            <a:r>
              <a:rPr lang="en-US" dirty="0" smtClean="0"/>
              <a:t>MVC</a:t>
            </a:r>
            <a:r>
              <a:rPr lang="sr-Latn-RS" dirty="0" smtClean="0"/>
              <a:t> </a:t>
            </a:r>
            <a:r>
              <a:rPr lang="sr-Latn-RS" dirty="0" smtClean="0"/>
              <a:t>u V</a:t>
            </a:r>
            <a:r>
              <a:rPr lang="en-US" dirty="0" err="1" smtClean="0"/>
              <a:t>i</a:t>
            </a:r>
            <a:r>
              <a:rPr lang="sr-Latn-RS" dirty="0" smtClean="0"/>
              <a:t>sua</a:t>
            </a:r>
            <a:r>
              <a:rPr lang="en-US" dirty="0" smtClean="0"/>
              <a:t>l </a:t>
            </a:r>
            <a:r>
              <a:rPr lang="en-US" dirty="0" err="1"/>
              <a:t>studiju</a:t>
            </a:r>
            <a:r>
              <a:rPr lang="en-US" dirty="0"/>
              <a:t> </a:t>
            </a:r>
            <a:r>
              <a:rPr lang="en-US" dirty="0" smtClean="0"/>
              <a:t>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905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7726" y="2052638"/>
            <a:ext cx="6318323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957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7726" y="2052638"/>
            <a:ext cx="6318323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94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1212" y="2052638"/>
            <a:ext cx="6051352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095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282" y="2052638"/>
            <a:ext cx="6521767" cy="433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893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svaki</a:t>
            </a:r>
            <a:r>
              <a:rPr lang="en-US" dirty="0"/>
              <a:t> model </a:t>
            </a:r>
            <a:r>
              <a:rPr lang="en-US" dirty="0" err="1"/>
              <a:t>predstavlja</a:t>
            </a:r>
            <a:r>
              <a:rPr lang="en-US" dirty="0"/>
              <a:t> </a:t>
            </a:r>
            <a:r>
              <a:rPr lang="en-US" dirty="0" err="1"/>
              <a:t>neki</a:t>
            </a:r>
            <a:r>
              <a:rPr lang="en-US" dirty="0"/>
              <a:t> </a:t>
            </a:r>
            <a:r>
              <a:rPr lang="en-US" dirty="0" err="1"/>
              <a:t>aspekt</a:t>
            </a:r>
            <a:r>
              <a:rPr lang="en-US" dirty="0"/>
              <a:t> </a:t>
            </a:r>
            <a:r>
              <a:rPr lang="en-US" dirty="0" err="1"/>
              <a:t>stvarnosti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ideju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zanima</a:t>
            </a:r>
            <a:r>
              <a:rPr lang="en-US" dirty="0"/>
              <a:t>. Model je </a:t>
            </a:r>
            <a:r>
              <a:rPr lang="en-US" dirty="0" err="1" smtClean="0"/>
              <a:t>pojednostavljenje</a:t>
            </a:r>
            <a:endParaRPr lang="en-US" dirty="0" smtClean="0"/>
          </a:p>
          <a:p>
            <a:r>
              <a:rPr lang="en-US" dirty="0" err="1"/>
              <a:t>Područje</a:t>
            </a:r>
            <a:r>
              <a:rPr lang="en-US" dirty="0"/>
              <a:t> </a:t>
            </a:r>
            <a:r>
              <a:rPr lang="en-US" dirty="0" err="1"/>
              <a:t>softvera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korisnik</a:t>
            </a:r>
            <a:r>
              <a:rPr lang="en-US" dirty="0"/>
              <a:t> </a:t>
            </a:r>
            <a:r>
              <a:rPr lang="en-US" dirty="0" err="1" smtClean="0"/>
              <a:t>primenjuje</a:t>
            </a:r>
            <a:r>
              <a:rPr lang="en-US" dirty="0" smtClean="0"/>
              <a:t> </a:t>
            </a:r>
            <a:r>
              <a:rPr lang="en-US" dirty="0"/>
              <a:t>program je </a:t>
            </a:r>
            <a:r>
              <a:rPr lang="en-US" b="1" dirty="0" err="1" smtClean="0"/>
              <a:t>domen</a:t>
            </a:r>
            <a:r>
              <a:rPr lang="en-US" b="1" dirty="0" smtClean="0"/>
              <a:t> </a:t>
            </a:r>
            <a:r>
              <a:rPr lang="en-US" b="1" dirty="0" err="1"/>
              <a:t>softvera</a:t>
            </a:r>
            <a:r>
              <a:rPr lang="en-US" dirty="0"/>
              <a:t>. </a:t>
            </a:r>
            <a:r>
              <a:rPr lang="en-US" dirty="0" err="1" smtClean="0"/>
              <a:t>Neki</a:t>
            </a:r>
            <a:r>
              <a:rPr lang="en-US" dirty="0" smtClean="0"/>
              <a:t> </a:t>
            </a:r>
            <a:r>
              <a:rPr lang="en-US" dirty="0" err="1" smtClean="0"/>
              <a:t>domeni</a:t>
            </a:r>
            <a:r>
              <a:rPr lang="en-US" dirty="0" smtClean="0"/>
              <a:t> </a:t>
            </a:r>
            <a:r>
              <a:rPr lang="en-US" dirty="0" err="1"/>
              <a:t>uključuju</a:t>
            </a:r>
            <a:r>
              <a:rPr lang="en-US" dirty="0"/>
              <a:t> </a:t>
            </a:r>
            <a:r>
              <a:rPr lang="en-US" dirty="0" err="1"/>
              <a:t>fizički</a:t>
            </a:r>
            <a:r>
              <a:rPr lang="en-US" dirty="0"/>
              <a:t> </a:t>
            </a:r>
            <a:r>
              <a:rPr lang="en-US" dirty="0" err="1" smtClean="0"/>
              <a:t>svet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 smtClean="0"/>
              <a:t>Domen</a:t>
            </a:r>
            <a:r>
              <a:rPr lang="en-US" dirty="0" smtClean="0"/>
              <a:t> </a:t>
            </a:r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avionske</a:t>
            </a:r>
            <a:r>
              <a:rPr lang="en-US" dirty="0"/>
              <a:t> </a:t>
            </a:r>
            <a:r>
              <a:rPr lang="en-US" dirty="0" err="1"/>
              <a:t>rezervacije</a:t>
            </a:r>
            <a:r>
              <a:rPr lang="en-US" dirty="0"/>
              <a:t> </a:t>
            </a:r>
            <a:r>
              <a:rPr lang="en-US" dirty="0" err="1"/>
              <a:t>uključuje</a:t>
            </a:r>
            <a:r>
              <a:rPr lang="en-US" dirty="0"/>
              <a:t> </a:t>
            </a:r>
            <a:r>
              <a:rPr lang="en-US" dirty="0" err="1"/>
              <a:t>stvarne</a:t>
            </a:r>
            <a:r>
              <a:rPr lang="en-US" dirty="0"/>
              <a:t> </a:t>
            </a:r>
            <a:r>
              <a:rPr lang="en-US" dirty="0" err="1"/>
              <a:t>ljude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se </a:t>
            </a:r>
            <a:r>
              <a:rPr lang="en-US" dirty="0" err="1"/>
              <a:t>kreću</a:t>
            </a:r>
            <a:r>
              <a:rPr lang="en-US" dirty="0"/>
              <a:t> u </a:t>
            </a:r>
            <a:r>
              <a:rPr lang="en-US" dirty="0" err="1"/>
              <a:t>stvarnim</a:t>
            </a:r>
            <a:r>
              <a:rPr lang="en-US" dirty="0"/>
              <a:t> </a:t>
            </a:r>
            <a:r>
              <a:rPr lang="en-US" dirty="0" err="1" smtClean="0"/>
              <a:t>avionima</a:t>
            </a:r>
            <a:r>
              <a:rPr lang="en-US" dirty="0" smtClean="0"/>
              <a:t>. </a:t>
            </a:r>
          </a:p>
          <a:p>
            <a:pPr lvl="1"/>
            <a:r>
              <a:rPr lang="en-US" dirty="0" err="1" smtClean="0"/>
              <a:t>Neki</a:t>
            </a:r>
            <a:r>
              <a:rPr lang="en-US" dirty="0" smtClean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 smtClean="0"/>
              <a:t>domeni</a:t>
            </a:r>
            <a:r>
              <a:rPr lang="en-US" dirty="0" smtClean="0"/>
              <a:t> </a:t>
            </a:r>
            <a:r>
              <a:rPr lang="en-US" dirty="0" err="1" smtClean="0"/>
              <a:t>nematerijalni</a:t>
            </a:r>
            <a:r>
              <a:rPr lang="en-US" dirty="0" smtClean="0"/>
              <a:t> (</a:t>
            </a:r>
            <a:r>
              <a:rPr lang="en-US" dirty="0" err="1" smtClean="0"/>
              <a:t>domen</a:t>
            </a:r>
            <a:r>
              <a:rPr lang="en-US" dirty="0" smtClean="0"/>
              <a:t> </a:t>
            </a:r>
            <a:r>
              <a:rPr lang="en-US" dirty="0" err="1"/>
              <a:t>računovodstvenog</a:t>
            </a:r>
            <a:r>
              <a:rPr lang="en-US" dirty="0"/>
              <a:t> </a:t>
            </a:r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/>
              <a:t>novac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 smtClean="0"/>
              <a:t>finansije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482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7726" y="2052638"/>
            <a:ext cx="6318323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38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8043" b="-6363"/>
          <a:stretch/>
        </p:blipFill>
        <p:spPr>
          <a:xfrm>
            <a:off x="4796118" y="1152982"/>
            <a:ext cx="3334869" cy="553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88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49620" y="3253778"/>
            <a:ext cx="5484575" cy="25280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9547" y="1853248"/>
            <a:ext cx="94047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„</a:t>
            </a:r>
            <a:r>
              <a:rPr lang="en-US" dirty="0" err="1" smtClean="0"/>
              <a:t>BankAccountSystem</a:t>
            </a:r>
            <a:r>
              <a:rPr lang="en-US" dirty="0"/>
              <a:t>“: </a:t>
            </a:r>
            <a:r>
              <a:rPr lang="en-US" dirty="0" err="1"/>
              <a:t>glavni</a:t>
            </a:r>
            <a:r>
              <a:rPr lang="en-US" dirty="0"/>
              <a:t> web </a:t>
            </a:r>
            <a:r>
              <a:rPr lang="en-US" dirty="0" err="1"/>
              <a:t>projekt</a:t>
            </a:r>
            <a:r>
              <a:rPr lang="en-US" dirty="0"/>
              <a:t> (UI </a:t>
            </a:r>
            <a:r>
              <a:rPr lang="en-US" dirty="0" err="1"/>
              <a:t>projekt</a:t>
            </a:r>
            <a:r>
              <a:rPr lang="en-US" dirty="0"/>
              <a:t>) </a:t>
            </a:r>
            <a:r>
              <a:rPr lang="en-US" dirty="0" err="1"/>
              <a:t>odgovoran</a:t>
            </a:r>
            <a:r>
              <a:rPr lang="en-US" dirty="0"/>
              <a:t> je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potrebe</a:t>
            </a:r>
            <a:r>
              <a:rPr lang="en-US" dirty="0"/>
              <a:t> </a:t>
            </a:r>
            <a:r>
              <a:rPr lang="en-US" dirty="0" err="1"/>
              <a:t>prezentacije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korištenja</a:t>
            </a:r>
            <a:r>
              <a:rPr lang="en-US" dirty="0"/>
              <a:t> </a:t>
            </a:r>
            <a:r>
              <a:rPr lang="en-US" dirty="0" err="1"/>
              <a:t>iskustva</a:t>
            </a:r>
            <a:r>
              <a:rPr lang="en-US" dirty="0"/>
              <a:t> </a:t>
            </a:r>
            <a:r>
              <a:rPr lang="en-US" dirty="0" err="1"/>
              <a:t>aplikacije</a:t>
            </a:r>
            <a:r>
              <a:rPr lang="en-US" dirty="0"/>
              <a:t>. </a:t>
            </a:r>
            <a:r>
              <a:rPr lang="en-US" dirty="0" err="1"/>
              <a:t>Ovaj</a:t>
            </a:r>
            <a:r>
              <a:rPr lang="en-US" dirty="0"/>
              <a:t> </a:t>
            </a:r>
            <a:r>
              <a:rPr lang="en-US" dirty="0" err="1"/>
              <a:t>projekt</a:t>
            </a:r>
            <a:r>
              <a:rPr lang="en-US" dirty="0"/>
              <a:t> </a:t>
            </a:r>
            <a:r>
              <a:rPr lang="en-US" dirty="0" err="1"/>
              <a:t>razgovara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s </a:t>
            </a:r>
            <a:r>
              <a:rPr lang="en-US" dirty="0" err="1"/>
              <a:t>AppService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prima </a:t>
            </a:r>
            <a:r>
              <a:rPr lang="en-US" dirty="0" smtClean="0"/>
              <a:t>hard typed </a:t>
            </a:r>
            <a:r>
              <a:rPr lang="en-US" dirty="0" err="1" smtClean="0"/>
              <a:t>modele</a:t>
            </a:r>
            <a:r>
              <a:rPr lang="en-US" dirty="0" smtClean="0"/>
              <a:t> </a:t>
            </a:r>
            <a:r>
              <a:rPr lang="en-US" dirty="0" err="1"/>
              <a:t>prikaza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posebno</a:t>
            </a:r>
            <a:r>
              <a:rPr lang="en-US" dirty="0"/>
              <a:t> </a:t>
            </a:r>
            <a:r>
              <a:rPr lang="en-US" dirty="0" err="1"/>
              <a:t>stvoreni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prikaze</a:t>
            </a:r>
            <a:r>
              <a:rPr lang="en-US" dirty="0"/>
              <a:t> </a:t>
            </a:r>
            <a:r>
              <a:rPr lang="en-US" dirty="0" err="1"/>
              <a:t>korisničkog</a:t>
            </a:r>
            <a:r>
              <a:rPr lang="en-US" dirty="0"/>
              <a:t> </a:t>
            </a:r>
            <a:r>
              <a:rPr lang="en-US" dirty="0" err="1"/>
              <a:t>iskustva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475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Zatim</a:t>
            </a:r>
            <a:r>
              <a:rPr lang="en-US" dirty="0" smtClean="0"/>
              <a:t> </a:t>
            </a:r>
            <a:r>
              <a:rPr lang="en-US" dirty="0" err="1" smtClean="0"/>
              <a:t>dodajemo</a:t>
            </a:r>
            <a:r>
              <a:rPr lang="en-US" dirty="0" smtClean="0"/>
              <a:t> </a:t>
            </a:r>
            <a:r>
              <a:rPr lang="en-US" dirty="0" err="1" smtClean="0"/>
              <a:t>dve</a:t>
            </a:r>
            <a:r>
              <a:rPr lang="en-US" dirty="0" smtClean="0"/>
              <a:t>  </a:t>
            </a:r>
            <a:r>
              <a:rPr lang="en-US" dirty="0" err="1"/>
              <a:t>c#</a:t>
            </a:r>
            <a:r>
              <a:rPr lang="en-US" dirty="0"/>
              <a:t> </a:t>
            </a:r>
            <a:r>
              <a:rPr lang="en-US" dirty="0" err="1" smtClean="0"/>
              <a:t>klase</a:t>
            </a:r>
            <a:r>
              <a:rPr lang="en-US" dirty="0" smtClean="0"/>
              <a:t> </a:t>
            </a:r>
            <a:r>
              <a:rPr lang="en-US" dirty="0" err="1" smtClean="0"/>
              <a:t>po</a:t>
            </a:r>
            <a:r>
              <a:rPr lang="en-US" dirty="0" smtClean="0"/>
              <a:t> </a:t>
            </a:r>
            <a:r>
              <a:rPr lang="en-US" dirty="0" err="1" smtClean="0"/>
              <a:t>imenu</a:t>
            </a:r>
            <a:r>
              <a:rPr lang="en-US" dirty="0" smtClean="0"/>
              <a:t> “</a:t>
            </a:r>
            <a:r>
              <a:rPr lang="en-US" b="1" dirty="0" err="1" smtClean="0"/>
              <a:t>BankAccount</a:t>
            </a:r>
            <a:r>
              <a:rPr lang="en-US" dirty="0"/>
              <a:t>” and </a:t>
            </a:r>
            <a:r>
              <a:rPr lang="en-US" b="1" dirty="0"/>
              <a:t>Transaction</a:t>
            </a:r>
            <a:r>
              <a:rPr lang="en-US" dirty="0"/>
              <a:t> </a:t>
            </a:r>
            <a:r>
              <a:rPr lang="en-US" dirty="0" smtClean="0"/>
              <a:t>u “</a:t>
            </a:r>
            <a:r>
              <a:rPr lang="en-US" b="1" dirty="0" err="1" smtClean="0"/>
              <a:t>BankAccountSystem.Model</a:t>
            </a:r>
            <a:r>
              <a:rPr lang="en-US" dirty="0"/>
              <a:t>” </a:t>
            </a:r>
            <a:r>
              <a:rPr lang="en-US" dirty="0" err="1" smtClean="0"/>
              <a:t>projekat</a:t>
            </a:r>
            <a:r>
              <a:rPr lang="en-US" dirty="0" smtClean="0"/>
              <a:t>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7949" y="2898271"/>
            <a:ext cx="6761904" cy="355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30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7322" y="2052638"/>
            <a:ext cx="8203512" cy="423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67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Imajte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umu</a:t>
            </a:r>
            <a:r>
              <a:rPr lang="en-US" dirty="0"/>
              <a:t> da </a:t>
            </a:r>
            <a:r>
              <a:rPr lang="en-US" dirty="0" err="1"/>
              <a:t>naš</a:t>
            </a:r>
            <a:r>
              <a:rPr lang="en-US" dirty="0"/>
              <a:t> </a:t>
            </a:r>
            <a:r>
              <a:rPr lang="en-US" dirty="0" err="1"/>
              <a:t>objekt</a:t>
            </a:r>
            <a:r>
              <a:rPr lang="en-US" dirty="0"/>
              <a:t> </a:t>
            </a:r>
            <a:r>
              <a:rPr lang="en-US" dirty="0" smtClean="0"/>
              <a:t>Transaction  </a:t>
            </a:r>
            <a:r>
              <a:rPr lang="en-US" dirty="0" err="1"/>
              <a:t>nema</a:t>
            </a:r>
            <a:r>
              <a:rPr lang="en-US" dirty="0"/>
              <a:t> </a:t>
            </a:r>
            <a:r>
              <a:rPr lang="en-US" dirty="0" err="1"/>
              <a:t>svojstvo</a:t>
            </a:r>
            <a:r>
              <a:rPr lang="en-US" dirty="0"/>
              <a:t> </a:t>
            </a:r>
            <a:r>
              <a:rPr lang="en-US" dirty="0" err="1"/>
              <a:t>identifikatora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to je ono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ćemo</a:t>
            </a:r>
            <a:r>
              <a:rPr lang="en-US" dirty="0"/>
              <a:t> </a:t>
            </a:r>
            <a:r>
              <a:rPr lang="en-US" dirty="0" err="1"/>
              <a:t>nazvati</a:t>
            </a:r>
            <a:r>
              <a:rPr lang="en-US" dirty="0"/>
              <a:t> </a:t>
            </a:r>
            <a:r>
              <a:rPr lang="en-US" dirty="0" err="1" smtClean="0"/>
              <a:t>vrednosnim</a:t>
            </a:r>
            <a:r>
              <a:rPr lang="en-US" dirty="0" smtClean="0"/>
              <a:t> </a:t>
            </a:r>
            <a:r>
              <a:rPr lang="en-US" dirty="0" err="1"/>
              <a:t>objektom</a:t>
            </a:r>
            <a:r>
              <a:rPr lang="en-US" dirty="0"/>
              <a:t> u DDD-u. </a:t>
            </a:r>
            <a:r>
              <a:rPr lang="en-US" dirty="0" smtClean="0"/>
              <a:t> </a:t>
            </a:r>
            <a:r>
              <a:rPr lang="en-US" dirty="0" err="1"/>
              <a:t>Ako</a:t>
            </a:r>
            <a:r>
              <a:rPr lang="en-US" dirty="0"/>
              <a:t> se </a:t>
            </a:r>
            <a:r>
              <a:rPr lang="en-US" dirty="0" err="1"/>
              <a:t>poziv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 smtClean="0"/>
              <a:t>Povlačenje</a:t>
            </a:r>
            <a:r>
              <a:rPr lang="en-US" dirty="0" smtClean="0"/>
              <a:t>(Withdraw) </a:t>
            </a:r>
            <a:r>
              <a:rPr lang="en-US" dirty="0" err="1"/>
              <a:t>poziva</a:t>
            </a:r>
            <a:r>
              <a:rPr lang="en-US" dirty="0"/>
              <a:t> s </a:t>
            </a:r>
            <a:r>
              <a:rPr lang="en-US" dirty="0" err="1" smtClean="0"/>
              <a:t>nedovoljnim</a:t>
            </a:r>
            <a:r>
              <a:rPr lang="en-US" dirty="0" smtClean="0"/>
              <a:t> </a:t>
            </a:r>
            <a:r>
              <a:rPr lang="en-US" dirty="0" err="1"/>
              <a:t>sredstvima</a:t>
            </a:r>
            <a:r>
              <a:rPr lang="en-US" dirty="0"/>
              <a:t> bez </a:t>
            </a:r>
            <a:r>
              <a:rPr lang="en-US" dirty="0" err="1" smtClean="0"/>
              <a:t>provere</a:t>
            </a:r>
            <a:r>
              <a:rPr lang="en-US" dirty="0"/>
              <a:t>, </a:t>
            </a:r>
            <a:r>
              <a:rPr lang="en-US" dirty="0" err="1"/>
              <a:t>tada</a:t>
            </a:r>
            <a:r>
              <a:rPr lang="en-US" dirty="0"/>
              <a:t> </a:t>
            </a:r>
            <a:r>
              <a:rPr lang="en-US" dirty="0" err="1"/>
              <a:t>treba</a:t>
            </a:r>
            <a:r>
              <a:rPr lang="en-US" dirty="0"/>
              <a:t> </a:t>
            </a:r>
            <a:r>
              <a:rPr lang="en-US" dirty="0" err="1" smtClean="0"/>
              <a:t>baciti</a:t>
            </a:r>
            <a:r>
              <a:rPr lang="en-US" dirty="0" smtClean="0"/>
              <a:t> </a:t>
            </a:r>
            <a:r>
              <a:rPr lang="en-US" dirty="0" err="1" smtClean="0"/>
              <a:t>izuzetak</a:t>
            </a:r>
            <a:r>
              <a:rPr lang="en-US" dirty="0" smtClean="0"/>
              <a:t>, </a:t>
            </a:r>
            <a:r>
              <a:rPr lang="en-US" dirty="0"/>
              <a:t>pa </a:t>
            </a:r>
            <a:r>
              <a:rPr lang="en-US" dirty="0" err="1" smtClean="0"/>
              <a:t>nastaviti</a:t>
            </a:r>
            <a:r>
              <a:rPr lang="en-US" dirty="0" smtClean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 smtClean="0"/>
              <a:t>dodati</a:t>
            </a:r>
            <a:r>
              <a:rPr lang="en-US" dirty="0" smtClean="0"/>
              <a:t> </a:t>
            </a:r>
            <a:r>
              <a:rPr lang="en-US" dirty="0" err="1"/>
              <a:t>drugu</a:t>
            </a:r>
            <a:r>
              <a:rPr lang="en-US" dirty="0"/>
              <a:t> </a:t>
            </a:r>
            <a:r>
              <a:rPr lang="en-US" dirty="0" err="1"/>
              <a:t>klasu</a:t>
            </a:r>
            <a:r>
              <a:rPr lang="en-US" dirty="0"/>
              <a:t> u Model </a:t>
            </a:r>
            <a:r>
              <a:rPr lang="en-US" dirty="0" err="1" smtClean="0"/>
              <a:t>projekat</a:t>
            </a:r>
            <a:r>
              <a:rPr lang="en-US" dirty="0" smtClean="0"/>
              <a:t> </a:t>
            </a:r>
            <a:r>
              <a:rPr lang="en-US" dirty="0" err="1"/>
              <a:t>nazvanu</a:t>
            </a:r>
            <a:r>
              <a:rPr lang="en-US" dirty="0"/>
              <a:t> „</a:t>
            </a:r>
            <a:r>
              <a:rPr lang="en-US" dirty="0" err="1"/>
              <a:t>InsufficientFundsException</a:t>
            </a:r>
            <a:r>
              <a:rPr lang="en-US" dirty="0"/>
              <a:t>“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umetnite</a:t>
            </a:r>
            <a:r>
              <a:rPr lang="en-US" dirty="0"/>
              <a:t> </a:t>
            </a:r>
            <a:r>
              <a:rPr lang="en-US" dirty="0" err="1" smtClean="0"/>
              <a:t>snipet</a:t>
            </a:r>
            <a:r>
              <a:rPr lang="en-US" dirty="0" smtClean="0"/>
              <a:t> </a:t>
            </a:r>
            <a:r>
              <a:rPr lang="en-US" dirty="0" err="1" smtClean="0"/>
              <a:t>ispod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614856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7322" y="2052638"/>
            <a:ext cx="7459132" cy="386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03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podataka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0" y="2645569"/>
            <a:ext cx="6543675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678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Sada</a:t>
            </a:r>
            <a:r>
              <a:rPr lang="en-US" dirty="0" smtClean="0"/>
              <a:t> </a:t>
            </a:r>
            <a:r>
              <a:rPr lang="en-US" dirty="0" err="1" smtClean="0"/>
              <a:t>mo</a:t>
            </a:r>
            <a:r>
              <a:rPr lang="sr-Latn-RS" dirty="0" smtClean="0"/>
              <a:t>žemo da izmenimo metod Withdraw u klasi BanckAccount.cs: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0477" y="2723745"/>
            <a:ext cx="6575898" cy="316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923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dodaj</a:t>
            </a:r>
            <a:r>
              <a:rPr lang="sr-Latn-RS" dirty="0" smtClean="0"/>
              <a:t>emo</a:t>
            </a:r>
            <a:r>
              <a:rPr lang="en-US" dirty="0" smtClean="0"/>
              <a:t> </a:t>
            </a:r>
            <a:r>
              <a:rPr lang="sr-Latn-RS" dirty="0" smtClean="0"/>
              <a:t>interfejs</a:t>
            </a:r>
            <a:r>
              <a:rPr lang="en-US" dirty="0" smtClean="0"/>
              <a:t> </a:t>
            </a:r>
            <a:r>
              <a:rPr lang="en-US" dirty="0"/>
              <a:t>"</a:t>
            </a:r>
            <a:r>
              <a:rPr lang="en-US" dirty="0" err="1" smtClean="0"/>
              <a:t>IBankAccountRepository</a:t>
            </a:r>
            <a:r>
              <a:rPr lang="en-US" dirty="0"/>
              <a:t>" u </a:t>
            </a:r>
            <a:r>
              <a:rPr lang="en-US" dirty="0" err="1" smtClean="0"/>
              <a:t>nov</a:t>
            </a:r>
            <a:r>
              <a:rPr lang="sr-Latn-RS" dirty="0" smtClean="0"/>
              <a:t> folder</a:t>
            </a:r>
            <a:r>
              <a:rPr lang="en-US" dirty="0" smtClean="0"/>
              <a:t> </a:t>
            </a:r>
            <a:r>
              <a:rPr lang="en-US" dirty="0"/>
              <a:t>pod </a:t>
            </a:r>
            <a:r>
              <a:rPr lang="en-US" dirty="0" err="1"/>
              <a:t>nazivom</a:t>
            </a:r>
            <a:r>
              <a:rPr lang="en-US" dirty="0"/>
              <a:t> </a:t>
            </a:r>
            <a:r>
              <a:rPr lang="en-US" dirty="0" smtClean="0"/>
              <a:t>„</a:t>
            </a:r>
            <a:r>
              <a:rPr lang="sr-Latn-RS" dirty="0" smtClean="0"/>
              <a:t>Contract</a:t>
            </a:r>
            <a:r>
              <a:rPr lang="en-US" dirty="0" smtClean="0"/>
              <a:t>" </a:t>
            </a:r>
            <a:r>
              <a:rPr lang="en-US" dirty="0" err="1"/>
              <a:t>unutar</a:t>
            </a:r>
            <a:r>
              <a:rPr lang="en-US" dirty="0"/>
              <a:t> </a:t>
            </a:r>
            <a:r>
              <a:rPr lang="en-US" dirty="0" err="1"/>
              <a:t>projekta</a:t>
            </a:r>
            <a:r>
              <a:rPr lang="en-US" dirty="0"/>
              <a:t> </a:t>
            </a:r>
            <a:r>
              <a:rPr lang="en-US" dirty="0" smtClean="0"/>
              <a:t>Model: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78001" y="2917750"/>
            <a:ext cx="7204645" cy="353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62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Model je </a:t>
            </a:r>
            <a:r>
              <a:rPr lang="en-US" b="1" dirty="0" err="1"/>
              <a:t>selektivno</a:t>
            </a:r>
            <a:r>
              <a:rPr lang="en-US" b="1" dirty="0"/>
              <a:t> </a:t>
            </a:r>
            <a:r>
              <a:rPr lang="en-US" b="1" dirty="0" err="1"/>
              <a:t>pojednostavljen</a:t>
            </a:r>
            <a:r>
              <a:rPr lang="en-US" b="1" dirty="0"/>
              <a:t> </a:t>
            </a:r>
            <a:r>
              <a:rPr lang="en-US" b="1" dirty="0" err="1"/>
              <a:t>i</a:t>
            </a:r>
            <a:r>
              <a:rPr lang="en-US" b="1" dirty="0"/>
              <a:t> </a:t>
            </a:r>
            <a:r>
              <a:rPr lang="en-US" b="1" dirty="0" err="1" smtClean="0"/>
              <a:t>svesno</a:t>
            </a:r>
            <a:r>
              <a:rPr lang="en-US" b="1" dirty="0" smtClean="0"/>
              <a:t> </a:t>
            </a:r>
            <a:r>
              <a:rPr lang="en-US" b="1" dirty="0" err="1"/>
              <a:t>strukturiran</a:t>
            </a:r>
            <a:r>
              <a:rPr lang="en-US" b="1" dirty="0"/>
              <a:t> </a:t>
            </a:r>
            <a:r>
              <a:rPr lang="en-US" b="1" dirty="0" err="1"/>
              <a:t>oblik</a:t>
            </a:r>
            <a:r>
              <a:rPr lang="en-US" b="1" dirty="0"/>
              <a:t> </a:t>
            </a:r>
            <a:r>
              <a:rPr lang="en-US" b="1" dirty="0" err="1"/>
              <a:t>znanja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err="1" smtClean="0"/>
              <a:t>Odgovarajući</a:t>
            </a:r>
            <a:r>
              <a:rPr lang="en-US" dirty="0" smtClean="0"/>
              <a:t> </a:t>
            </a:r>
            <a:r>
              <a:rPr lang="en-US" dirty="0"/>
              <a:t>model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smisla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informacije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 smtClean="0"/>
              <a:t>fokusira</a:t>
            </a:r>
            <a:r>
              <a:rPr lang="en-US" dirty="0" smtClean="0"/>
              <a:t> </a:t>
            </a:r>
            <a:r>
              <a:rPr lang="en-US" dirty="0" err="1"/>
              <a:t>ga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problem. Model </a:t>
            </a:r>
            <a:r>
              <a:rPr lang="en-US" dirty="0" err="1" smtClean="0"/>
              <a:t>domena</a:t>
            </a:r>
            <a:r>
              <a:rPr lang="en-US" dirty="0" smtClean="0"/>
              <a:t> </a:t>
            </a:r>
            <a:r>
              <a:rPr lang="en-US" dirty="0" err="1"/>
              <a:t>nije</a:t>
            </a:r>
            <a:r>
              <a:rPr lang="en-US" dirty="0"/>
              <a:t> </a:t>
            </a:r>
            <a:r>
              <a:rPr lang="en-US" dirty="0" err="1"/>
              <a:t>određeni</a:t>
            </a:r>
            <a:r>
              <a:rPr lang="en-US" dirty="0"/>
              <a:t> </a:t>
            </a:r>
            <a:r>
              <a:rPr lang="en-US" dirty="0" err="1"/>
              <a:t>dijagram</a:t>
            </a:r>
            <a:r>
              <a:rPr lang="en-US" dirty="0"/>
              <a:t>; to je </a:t>
            </a:r>
            <a:r>
              <a:rPr lang="en-US" dirty="0" err="1"/>
              <a:t>ideja</a:t>
            </a:r>
            <a:r>
              <a:rPr lang="en-US" dirty="0"/>
              <a:t> </a:t>
            </a:r>
            <a:r>
              <a:rPr lang="en-US" dirty="0" err="1"/>
              <a:t>koju</a:t>
            </a:r>
            <a:r>
              <a:rPr lang="en-US" dirty="0"/>
              <a:t> </a:t>
            </a:r>
            <a:r>
              <a:rPr lang="en-US" dirty="0" err="1"/>
              <a:t>dijagram</a:t>
            </a:r>
            <a:r>
              <a:rPr lang="en-US" dirty="0"/>
              <a:t> </a:t>
            </a:r>
            <a:r>
              <a:rPr lang="en-US" dirty="0" err="1"/>
              <a:t>treba</a:t>
            </a:r>
            <a:r>
              <a:rPr lang="en-US" dirty="0"/>
              <a:t> </a:t>
            </a:r>
            <a:r>
              <a:rPr lang="en-US" dirty="0" err="1" smtClean="0"/>
              <a:t>preneti</a:t>
            </a:r>
            <a:r>
              <a:rPr lang="en-US" dirty="0"/>
              <a:t>. To </a:t>
            </a:r>
            <a:r>
              <a:rPr lang="en-US" dirty="0" err="1"/>
              <a:t>nije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 </a:t>
            </a:r>
            <a:r>
              <a:rPr lang="en-US" dirty="0" err="1"/>
              <a:t>znanje</a:t>
            </a:r>
            <a:r>
              <a:rPr lang="en-US" dirty="0"/>
              <a:t> u </a:t>
            </a:r>
            <a:r>
              <a:rPr lang="en-US" dirty="0" err="1"/>
              <a:t>glavi</a:t>
            </a:r>
            <a:r>
              <a:rPr lang="en-US" dirty="0"/>
              <a:t> </a:t>
            </a:r>
            <a:r>
              <a:rPr lang="en-US" dirty="0" err="1"/>
              <a:t>stručnjaka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 smtClean="0"/>
              <a:t>domen</a:t>
            </a:r>
            <a:r>
              <a:rPr lang="en-US" dirty="0" smtClean="0"/>
              <a:t>; </a:t>
            </a:r>
            <a:r>
              <a:rPr lang="en-US" dirty="0"/>
              <a:t>to je </a:t>
            </a:r>
            <a:r>
              <a:rPr lang="en-US" dirty="0" err="1"/>
              <a:t>rigorozno</a:t>
            </a:r>
            <a:r>
              <a:rPr lang="en-US" dirty="0"/>
              <a:t> </a:t>
            </a:r>
            <a:r>
              <a:rPr lang="en-US" dirty="0" err="1"/>
              <a:t>organizovana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selektivna</a:t>
            </a:r>
            <a:r>
              <a:rPr lang="en-US" dirty="0"/>
              <a:t> </a:t>
            </a:r>
            <a:r>
              <a:rPr lang="en-US" dirty="0" err="1"/>
              <a:t>apstrakcija</a:t>
            </a:r>
            <a:r>
              <a:rPr lang="en-US" dirty="0"/>
              <a:t> tog </a:t>
            </a:r>
            <a:r>
              <a:rPr lang="en-US" dirty="0" err="1"/>
              <a:t>znanja</a:t>
            </a:r>
            <a:r>
              <a:rPr lang="en-US" dirty="0"/>
              <a:t>. </a:t>
            </a:r>
            <a:r>
              <a:rPr lang="en-US" dirty="0" err="1"/>
              <a:t>Dijagram</a:t>
            </a:r>
            <a:r>
              <a:rPr lang="en-US" dirty="0"/>
              <a:t> </a:t>
            </a:r>
            <a:r>
              <a:rPr lang="en-US" dirty="0" err="1"/>
              <a:t>može</a:t>
            </a:r>
            <a:r>
              <a:rPr lang="en-US" dirty="0"/>
              <a:t> </a:t>
            </a:r>
            <a:r>
              <a:rPr lang="en-US" dirty="0" err="1"/>
              <a:t>predstavljati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komunicirati</a:t>
            </a:r>
            <a:r>
              <a:rPr lang="en-US" dirty="0"/>
              <a:t> model,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je </a:t>
            </a:r>
            <a:r>
              <a:rPr lang="en-US" dirty="0" err="1"/>
              <a:t>pažljivo</a:t>
            </a:r>
            <a:r>
              <a:rPr lang="en-US" dirty="0"/>
              <a:t> </a:t>
            </a:r>
            <a:r>
              <a:rPr lang="en-US" dirty="0" err="1"/>
              <a:t>napisan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,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engleska</a:t>
            </a:r>
            <a:r>
              <a:rPr lang="en-US" dirty="0"/>
              <a:t> </a:t>
            </a:r>
            <a:r>
              <a:rPr lang="en-US" dirty="0" err="1"/>
              <a:t>rečenica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860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 </a:t>
            </a:r>
            <a:r>
              <a:rPr lang="en-US" dirty="0" err="1"/>
              <a:t>slučajevima</a:t>
            </a:r>
            <a:r>
              <a:rPr lang="en-US" dirty="0"/>
              <a:t> </a:t>
            </a:r>
            <a:r>
              <a:rPr lang="en-US" dirty="0" err="1"/>
              <a:t>poput</a:t>
            </a:r>
            <a:r>
              <a:rPr lang="en-US" dirty="0"/>
              <a:t> </a:t>
            </a:r>
            <a:r>
              <a:rPr lang="en-US" dirty="0" err="1"/>
              <a:t>ovih</a:t>
            </a:r>
            <a:r>
              <a:rPr lang="en-US" dirty="0"/>
              <a:t>, </a:t>
            </a:r>
            <a:r>
              <a:rPr lang="en-US" dirty="0" err="1"/>
              <a:t>možete</a:t>
            </a:r>
            <a:r>
              <a:rPr lang="en-US" dirty="0"/>
              <a:t> </a:t>
            </a:r>
            <a:r>
              <a:rPr lang="en-US" dirty="0" err="1"/>
              <a:t>koristiti</a:t>
            </a:r>
            <a:r>
              <a:rPr lang="en-US" dirty="0"/>
              <a:t> </a:t>
            </a:r>
            <a:r>
              <a:rPr lang="en-US" dirty="0" err="1" smtClean="0"/>
              <a:t>domen</a:t>
            </a:r>
            <a:r>
              <a:rPr lang="sr-Latn-RS" dirty="0" smtClean="0"/>
              <a:t> servis</a:t>
            </a:r>
            <a:r>
              <a:rPr lang="en-US" dirty="0" smtClean="0"/>
              <a:t>. </a:t>
            </a:r>
            <a:r>
              <a:rPr lang="en-US" dirty="0" err="1"/>
              <a:t>Postupak</a:t>
            </a:r>
            <a:r>
              <a:rPr lang="en-US" dirty="0"/>
              <a:t> </a:t>
            </a:r>
            <a:r>
              <a:rPr lang="en-US" dirty="0" err="1" smtClean="0"/>
              <a:t>prenosa</a:t>
            </a:r>
            <a:r>
              <a:rPr lang="en-US" dirty="0" smtClean="0"/>
              <a:t> </a:t>
            </a:r>
            <a:r>
              <a:rPr lang="en-US" dirty="0" err="1"/>
              <a:t>sredstava</a:t>
            </a:r>
            <a:r>
              <a:rPr lang="en-US" dirty="0"/>
              <a:t> </a:t>
            </a:r>
            <a:r>
              <a:rPr lang="en-US" dirty="0" err="1"/>
              <a:t>između</a:t>
            </a:r>
            <a:r>
              <a:rPr lang="en-US" dirty="0"/>
              <a:t> </a:t>
            </a:r>
            <a:r>
              <a:rPr lang="en-US" dirty="0" err="1"/>
              <a:t>dva</a:t>
            </a:r>
            <a:r>
              <a:rPr lang="en-US" dirty="0"/>
              <a:t> </a:t>
            </a:r>
            <a:r>
              <a:rPr lang="en-US" dirty="0" err="1"/>
              <a:t>računa</a:t>
            </a:r>
            <a:r>
              <a:rPr lang="en-US" dirty="0"/>
              <a:t> </a:t>
            </a:r>
            <a:r>
              <a:rPr lang="en-US" dirty="0" err="1"/>
              <a:t>odgovornost</a:t>
            </a:r>
            <a:r>
              <a:rPr lang="en-US" dirty="0"/>
              <a:t> je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pripada</a:t>
            </a:r>
            <a:r>
              <a:rPr lang="en-US" dirty="0"/>
              <a:t> </a:t>
            </a:r>
            <a:r>
              <a:rPr lang="sr-Latn-RS" dirty="0" smtClean="0"/>
              <a:t>servis klasi</a:t>
            </a:r>
            <a:r>
              <a:rPr lang="en-US" dirty="0" smtClean="0"/>
              <a:t>. </a:t>
            </a:r>
            <a:r>
              <a:rPr lang="en-US" dirty="0" err="1" smtClean="0"/>
              <a:t>Doda</a:t>
            </a:r>
            <a:r>
              <a:rPr lang="sr-Latn-RS" dirty="0" smtClean="0"/>
              <a:t>ćemo</a:t>
            </a:r>
            <a:r>
              <a:rPr lang="en-US" dirty="0" smtClean="0"/>
              <a:t> </a:t>
            </a:r>
            <a:r>
              <a:rPr lang="en-US" dirty="0" err="1"/>
              <a:t>novu</a:t>
            </a:r>
            <a:r>
              <a:rPr lang="en-US" dirty="0"/>
              <a:t> </a:t>
            </a:r>
            <a:r>
              <a:rPr lang="en-US" dirty="0" err="1"/>
              <a:t>klasu</a:t>
            </a:r>
            <a:r>
              <a:rPr lang="en-US" dirty="0"/>
              <a:t> u Model </a:t>
            </a:r>
            <a:r>
              <a:rPr lang="en-US" dirty="0" err="1" smtClean="0"/>
              <a:t>projek</a:t>
            </a:r>
            <a:r>
              <a:rPr lang="sr-Latn-RS" dirty="0" smtClean="0"/>
              <a:t>a</a:t>
            </a:r>
            <a:r>
              <a:rPr lang="en-US" dirty="0" smtClean="0"/>
              <a:t>t </a:t>
            </a:r>
            <a:r>
              <a:rPr lang="en-US" dirty="0" err="1" smtClean="0"/>
              <a:t>nazvan</a:t>
            </a:r>
            <a:r>
              <a:rPr lang="sr-Latn-RS" dirty="0" smtClean="0"/>
              <a:t>u</a:t>
            </a:r>
            <a:r>
              <a:rPr lang="en-US" dirty="0" smtClean="0"/>
              <a:t> </a:t>
            </a:r>
            <a:r>
              <a:rPr lang="en-US" dirty="0"/>
              <a:t>„</a:t>
            </a:r>
            <a:r>
              <a:rPr lang="en-US" dirty="0" smtClean="0"/>
              <a:t>Ban</a:t>
            </a:r>
            <a:r>
              <a:rPr lang="sr-Latn-RS" dirty="0" smtClean="0"/>
              <a:t>c</a:t>
            </a:r>
            <a:r>
              <a:rPr lang="en-US" dirty="0" err="1" smtClean="0"/>
              <a:t>kAccountService</a:t>
            </a:r>
            <a:r>
              <a:rPr lang="en-US" dirty="0"/>
              <a:t>“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 smtClean="0"/>
              <a:t>sledećim</a:t>
            </a:r>
            <a:r>
              <a:rPr lang="en-US" dirty="0" smtClean="0"/>
              <a:t> </a:t>
            </a:r>
            <a:r>
              <a:rPr lang="en-US" dirty="0" err="1"/>
              <a:t>kodom</a:t>
            </a:r>
            <a:r>
              <a:rPr lang="en-US" dirty="0" smtClean="0"/>
              <a:t>:</a:t>
            </a:r>
            <a:endParaRPr lang="sr-Latn-R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4727" y="3567129"/>
            <a:ext cx="5447489" cy="288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663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382" y="1335742"/>
            <a:ext cx="8590179" cy="483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67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Dodajemo </a:t>
            </a:r>
            <a:r>
              <a:rPr lang="sr-Latn-RS" dirty="0" smtClean="0"/>
              <a:t>Microsoft.EntityFrameworkCore nuget package u Repository projekat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9453" y="2968437"/>
            <a:ext cx="5987815" cy="336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511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Dodajemo </a:t>
            </a:r>
            <a:r>
              <a:rPr lang="sr-Latn-RS" dirty="0" smtClean="0"/>
              <a:t>BankAccountContext </a:t>
            </a:r>
            <a:r>
              <a:rPr lang="sr-Latn-RS" dirty="0" smtClean="0"/>
              <a:t>klasu u Repository projekat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1869" y="2766848"/>
            <a:ext cx="6189425" cy="348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56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42582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138518"/>
            <a:ext cx="8946541" cy="5109881"/>
          </a:xfrm>
        </p:spPr>
        <p:txBody>
          <a:bodyPr/>
          <a:lstStyle/>
          <a:p>
            <a:r>
              <a:rPr lang="sr-Latn-RS" dirty="0" smtClean="0"/>
              <a:t>Dodajemo </a:t>
            </a:r>
            <a:r>
              <a:rPr lang="sr-Latn-RS" dirty="0" smtClean="0"/>
              <a:t>BankAccountRepository </a:t>
            </a:r>
            <a:r>
              <a:rPr lang="sr-Latn-RS" dirty="0" smtClean="0"/>
              <a:t>klasu: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7400" y="1732671"/>
            <a:ext cx="5637306" cy="463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19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59924" y="1574800"/>
            <a:ext cx="6942944" cy="445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230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Kreiranje</a:t>
            </a:r>
            <a:r>
              <a:rPr lang="en-US" dirty="0" smtClean="0"/>
              <a:t> </a:t>
            </a:r>
            <a:r>
              <a:rPr lang="en-US" dirty="0" err="1" smtClean="0"/>
              <a:t>localDB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03312" y="1574800"/>
            <a:ext cx="8946541" cy="4673599"/>
          </a:xfrm>
        </p:spPr>
        <p:txBody>
          <a:bodyPr/>
          <a:lstStyle/>
          <a:p>
            <a:r>
              <a:rPr lang="en-US" dirty="0" smtClean="0"/>
              <a:t>U </a:t>
            </a:r>
            <a:r>
              <a:rPr lang="en-US" dirty="0" err="1" smtClean="0"/>
              <a:t>appsettings.json</a:t>
            </a:r>
            <a:r>
              <a:rPr lang="en-US" dirty="0" smtClean="0"/>
              <a:t> </a:t>
            </a:r>
            <a:r>
              <a:rPr lang="en-US" dirty="0" err="1" smtClean="0"/>
              <a:t>upi</a:t>
            </a:r>
            <a:r>
              <a:rPr lang="sr-Latn-RS" dirty="0" smtClean="0"/>
              <a:t>šemo connection string</a:t>
            </a:r>
          </a:p>
          <a:p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20899" y="2248131"/>
            <a:ext cx="7668341" cy="400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955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 </a:t>
            </a:r>
            <a:r>
              <a:rPr lang="en-US" dirty="0" err="1" smtClean="0"/>
              <a:t>ovom</a:t>
            </a:r>
            <a:r>
              <a:rPr lang="en-US" dirty="0" smtClean="0"/>
              <a:t> </a:t>
            </a:r>
            <a:r>
              <a:rPr lang="en-US" dirty="0" err="1" smtClean="0"/>
              <a:t>projektu</a:t>
            </a:r>
            <a:r>
              <a:rPr lang="en-US" dirty="0" smtClean="0"/>
              <a:t> </a:t>
            </a:r>
            <a:r>
              <a:rPr lang="en-US" dirty="0" err="1" smtClean="0"/>
              <a:t>kori</a:t>
            </a:r>
            <a:r>
              <a:rPr lang="sr-Latn-RS" dirty="0" smtClean="0"/>
              <a:t>štena je verzija .net core 2.2. Zbog toga je u Program.cs fajlu potrebno izvršiti korekcije:</a:t>
            </a:r>
          </a:p>
          <a:p>
            <a:endParaRPr lang="en-US" dirty="0"/>
          </a:p>
        </p:txBody>
      </p:sp>
      <p:pic>
        <p:nvPicPr>
          <p:cNvPr id="1026" name="Picture 2" descr="Image for post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5513" y="2844094"/>
            <a:ext cx="9161134" cy="340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1079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Sada možemo da izvršimo inicijalnu migraciju naredbom:</a:t>
            </a:r>
          </a:p>
          <a:p>
            <a:pPr marL="0" indent="0">
              <a:buNone/>
            </a:pPr>
            <a:r>
              <a:rPr lang="sr-Latn-RS" dirty="0"/>
              <a:t>	</a:t>
            </a:r>
            <a:r>
              <a:rPr lang="en-US" b="1" i="1" dirty="0" err="1"/>
              <a:t>dotnet</a:t>
            </a:r>
            <a:r>
              <a:rPr lang="en-US" b="1" i="1" dirty="0"/>
              <a:t> </a:t>
            </a:r>
            <a:r>
              <a:rPr lang="en-US" b="1" i="1" dirty="0" err="1"/>
              <a:t>ef</a:t>
            </a:r>
            <a:r>
              <a:rPr lang="en-US" b="1" i="1" dirty="0"/>
              <a:t> migrations add </a:t>
            </a:r>
            <a:r>
              <a:rPr lang="en-US" b="1" i="1" dirty="0" smtClean="0"/>
              <a:t>Initial</a:t>
            </a:r>
            <a:endParaRPr lang="sr-Latn-RS" b="1" i="1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458" y="2998630"/>
            <a:ext cx="6757707" cy="23040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55059" y="5611906"/>
            <a:ext cx="9717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Ukoliko sistem ne može da kreira lokalnu bazu podataka, potrebno je u folderu dodeliti prava upisa (Properties-&gt;Security-&gt;write)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831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272988"/>
            <a:ext cx="8946541" cy="4975411"/>
          </a:xfrm>
        </p:spPr>
        <p:txBody>
          <a:bodyPr/>
          <a:lstStyle/>
          <a:p>
            <a:r>
              <a:rPr lang="sr-Latn-RS" dirty="0" smtClean="0"/>
              <a:t>Ovom naredbom smo dodali migraciju u Migration folder u naš web projekat.Prilikom prvog pokretanja aplikacije kreiraće se i lokalna baza podataka.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4307" y="2327694"/>
            <a:ext cx="7540738" cy="42416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42891" y="4008718"/>
            <a:ext cx="1616262" cy="43815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72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Korisnost</a:t>
            </a:r>
            <a:r>
              <a:rPr lang="en-US" b="1" dirty="0"/>
              <a:t> </a:t>
            </a:r>
            <a:r>
              <a:rPr lang="en-US" b="1" dirty="0" err="1"/>
              <a:t>modela</a:t>
            </a:r>
            <a:r>
              <a:rPr lang="en-US" b="1" dirty="0"/>
              <a:t> u </a:t>
            </a:r>
            <a:r>
              <a:rPr lang="en-US" b="1" dirty="0" err="1"/>
              <a:t>dizajnu</a:t>
            </a:r>
            <a:r>
              <a:rPr lang="en-US" b="1" dirty="0"/>
              <a:t> </a:t>
            </a:r>
            <a:r>
              <a:rPr lang="en-US" b="1" dirty="0" err="1"/>
              <a:t>vođenom</a:t>
            </a:r>
            <a:r>
              <a:rPr lang="en-US" b="1" dirty="0"/>
              <a:t> </a:t>
            </a:r>
            <a:r>
              <a:rPr lang="en-US" b="1" dirty="0" err="1"/>
              <a:t>domenom</a:t>
            </a:r>
            <a:endParaRPr lang="en-US" b="1" dirty="0"/>
          </a:p>
          <a:p>
            <a:r>
              <a:rPr lang="en-US" dirty="0"/>
              <a:t>U </a:t>
            </a:r>
            <a:r>
              <a:rPr lang="en-US" dirty="0" err="1"/>
              <a:t>dizajnu</a:t>
            </a:r>
            <a:r>
              <a:rPr lang="en-US" dirty="0"/>
              <a:t> </a:t>
            </a:r>
            <a:r>
              <a:rPr lang="en-US" dirty="0" err="1"/>
              <a:t>vođenom</a:t>
            </a:r>
            <a:r>
              <a:rPr lang="en-US" dirty="0"/>
              <a:t> </a:t>
            </a:r>
            <a:r>
              <a:rPr lang="en-US" dirty="0" err="1"/>
              <a:t>domenom</a:t>
            </a:r>
            <a:r>
              <a:rPr lang="en-US" dirty="0"/>
              <a:t>, tri </a:t>
            </a:r>
            <a:r>
              <a:rPr lang="en-US" dirty="0" err="1"/>
              <a:t>osnovne</a:t>
            </a:r>
            <a:r>
              <a:rPr lang="en-US" dirty="0"/>
              <a:t> </a:t>
            </a:r>
            <a:r>
              <a:rPr lang="en-US" dirty="0" err="1" smtClean="0"/>
              <a:t>upotrebe</a:t>
            </a:r>
            <a:r>
              <a:rPr lang="en-US" dirty="0" smtClean="0"/>
              <a:t> </a:t>
            </a:r>
            <a:r>
              <a:rPr lang="en-US" dirty="0" err="1"/>
              <a:t>određuju</a:t>
            </a:r>
            <a:r>
              <a:rPr lang="en-US" dirty="0"/>
              <a:t> </a:t>
            </a:r>
            <a:r>
              <a:rPr lang="en-US" dirty="0" err="1"/>
              <a:t>izbor</a:t>
            </a:r>
            <a:r>
              <a:rPr lang="en-US" dirty="0"/>
              <a:t> </a:t>
            </a:r>
            <a:r>
              <a:rPr lang="en-US" dirty="0" err="1"/>
              <a:t>modela</a:t>
            </a:r>
            <a:r>
              <a:rPr lang="en-US" dirty="0"/>
              <a:t>.</a:t>
            </a:r>
          </a:p>
          <a:p>
            <a:r>
              <a:rPr lang="en-US" dirty="0"/>
              <a:t>1. Model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srce</a:t>
            </a:r>
            <a:r>
              <a:rPr lang="en-US" dirty="0"/>
              <a:t> </a:t>
            </a:r>
            <a:r>
              <a:rPr lang="en-US" dirty="0" err="1"/>
              <a:t>dizajna</a:t>
            </a:r>
            <a:r>
              <a:rPr lang="en-US" dirty="0"/>
              <a:t> </a:t>
            </a:r>
            <a:r>
              <a:rPr lang="en-US" dirty="0" err="1"/>
              <a:t>međusobno</a:t>
            </a:r>
            <a:r>
              <a:rPr lang="en-US" dirty="0"/>
              <a:t> se </a:t>
            </a:r>
            <a:r>
              <a:rPr lang="en-US" dirty="0" err="1"/>
              <a:t>oblikuju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2</a:t>
            </a:r>
            <a:r>
              <a:rPr lang="en-US" dirty="0"/>
              <a:t>. Model je </a:t>
            </a:r>
            <a:r>
              <a:rPr lang="en-US" dirty="0" err="1"/>
              <a:t>okosnica</a:t>
            </a:r>
            <a:r>
              <a:rPr lang="en-US" dirty="0"/>
              <a:t> </a:t>
            </a:r>
            <a:r>
              <a:rPr lang="en-US" dirty="0" err="1"/>
              <a:t>jezika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koriste</a:t>
            </a:r>
            <a:r>
              <a:rPr lang="en-US" dirty="0"/>
              <a:t> </a:t>
            </a:r>
            <a:r>
              <a:rPr lang="en-US" dirty="0" err="1"/>
              <a:t>svi</a:t>
            </a:r>
            <a:r>
              <a:rPr lang="en-US" dirty="0"/>
              <a:t> </a:t>
            </a:r>
            <a:r>
              <a:rPr lang="en-US" dirty="0" err="1"/>
              <a:t>članovi</a:t>
            </a:r>
            <a:r>
              <a:rPr lang="en-US" dirty="0"/>
              <a:t> </a:t>
            </a:r>
            <a:r>
              <a:rPr lang="en-US" dirty="0" err="1"/>
              <a:t>tima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3</a:t>
            </a:r>
            <a:r>
              <a:rPr lang="en-US" dirty="0"/>
              <a:t>. Model je </a:t>
            </a:r>
            <a:r>
              <a:rPr lang="en-US" dirty="0" err="1" smtClean="0"/>
              <a:t>destilsano</a:t>
            </a:r>
            <a:r>
              <a:rPr lang="en-US" dirty="0" smtClean="0"/>
              <a:t> </a:t>
            </a:r>
            <a:r>
              <a:rPr lang="en-US" dirty="0" err="1"/>
              <a:t>znanje</a:t>
            </a:r>
            <a:r>
              <a:rPr lang="en-US" dirty="0"/>
              <a:t>. </a:t>
            </a:r>
            <a:r>
              <a:rPr lang="en-US" b="1" i="1" dirty="0"/>
              <a:t>Model je </a:t>
            </a:r>
            <a:r>
              <a:rPr lang="en-US" b="1" i="1" dirty="0" err="1" smtClean="0"/>
              <a:t>dogovoren</a:t>
            </a:r>
            <a:r>
              <a:rPr lang="en-US" b="1" i="1" dirty="0" smtClean="0"/>
              <a:t> </a:t>
            </a:r>
            <a:r>
              <a:rPr lang="en-US" b="1" i="1" dirty="0" err="1"/>
              <a:t>način</a:t>
            </a:r>
            <a:r>
              <a:rPr lang="en-US" b="1" i="1" dirty="0"/>
              <a:t> </a:t>
            </a:r>
            <a:r>
              <a:rPr lang="en-US" b="1" i="1" dirty="0" err="1"/>
              <a:t>strukturiranja</a:t>
            </a:r>
            <a:r>
              <a:rPr lang="en-US" b="1" i="1" dirty="0"/>
              <a:t> </a:t>
            </a:r>
            <a:r>
              <a:rPr lang="en-US" b="1" i="1" dirty="0" err="1"/>
              <a:t>znanja</a:t>
            </a:r>
            <a:r>
              <a:rPr lang="en-US" b="1" i="1" dirty="0"/>
              <a:t> o </a:t>
            </a:r>
            <a:r>
              <a:rPr lang="en-US" b="1" i="1" dirty="0" err="1" smtClean="0"/>
              <a:t>domenu</a:t>
            </a:r>
            <a:r>
              <a:rPr lang="en-US" b="1" i="1" dirty="0" smtClean="0"/>
              <a:t> </a:t>
            </a:r>
            <a:r>
              <a:rPr lang="en-US" b="1" i="1" dirty="0" err="1"/>
              <a:t>i</a:t>
            </a:r>
            <a:r>
              <a:rPr lang="en-US" b="1" i="1" dirty="0"/>
              <a:t> </a:t>
            </a:r>
            <a:r>
              <a:rPr lang="en-US" b="1" i="1" dirty="0" err="1"/>
              <a:t>razlikovanja</a:t>
            </a:r>
            <a:r>
              <a:rPr lang="en-US" b="1" i="1" dirty="0"/>
              <a:t> </a:t>
            </a:r>
            <a:r>
              <a:rPr lang="en-US" b="1" i="1" dirty="0" err="1"/>
              <a:t>elemenata</a:t>
            </a:r>
            <a:r>
              <a:rPr lang="en-US" b="1" i="1" dirty="0"/>
              <a:t> </a:t>
            </a:r>
            <a:r>
              <a:rPr lang="en-US" b="1" i="1" dirty="0" err="1"/>
              <a:t>koji</a:t>
            </a:r>
            <a:r>
              <a:rPr lang="en-US" b="1" i="1" dirty="0"/>
              <a:t> </a:t>
            </a:r>
            <a:r>
              <a:rPr lang="en-US" b="1" i="1" dirty="0" err="1"/>
              <a:t>su</a:t>
            </a:r>
            <a:r>
              <a:rPr lang="en-US" b="1" i="1" dirty="0"/>
              <a:t> </a:t>
            </a:r>
            <a:r>
              <a:rPr lang="en-US" b="1" i="1" dirty="0" err="1"/>
              <a:t>najviše</a:t>
            </a:r>
            <a:r>
              <a:rPr lang="en-US" b="1" i="1" dirty="0"/>
              <a:t> </a:t>
            </a:r>
            <a:r>
              <a:rPr lang="en-US" b="1" i="1" dirty="0" err="1"/>
              <a:t>zanimljivi</a:t>
            </a:r>
            <a:r>
              <a:rPr lang="en-US" b="1" i="1" dirty="0"/>
              <a:t>.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17368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Novokreiranu lokalnu bazu možemo videti u users folderu: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1193" y="2922783"/>
            <a:ext cx="8370777" cy="304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553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986118"/>
            <a:ext cx="8946541" cy="5262281"/>
          </a:xfrm>
        </p:spPr>
        <p:txBody>
          <a:bodyPr/>
          <a:lstStyle/>
          <a:p>
            <a:r>
              <a:rPr lang="sr-Latn-RS" dirty="0" smtClean="0"/>
              <a:t>Da bismo inicijalno napunili localDB podacima dodajemo klasu </a:t>
            </a:r>
            <a:r>
              <a:rPr lang="en-US" dirty="0"/>
              <a:t>“</a:t>
            </a:r>
            <a:r>
              <a:rPr lang="en-US" dirty="0" err="1"/>
              <a:t>SeedData</a:t>
            </a:r>
            <a:r>
              <a:rPr lang="en-US" dirty="0" smtClean="0"/>
              <a:t>”</a:t>
            </a:r>
            <a:r>
              <a:rPr lang="sr-Latn-RS" dirty="0" smtClean="0"/>
              <a:t> u folder „Model“ u projektu </a:t>
            </a:r>
            <a:r>
              <a:rPr lang="en-US" dirty="0"/>
              <a:t>“</a:t>
            </a:r>
            <a:r>
              <a:rPr lang="en-US" b="1" dirty="0" err="1" smtClean="0"/>
              <a:t>BankAccountSystem</a:t>
            </a:r>
            <a:r>
              <a:rPr lang="en-US" dirty="0" smtClean="0"/>
              <a:t>”</a:t>
            </a:r>
            <a:r>
              <a:rPr lang="sr-Latn-RS" dirty="0" smtClean="0"/>
              <a:t>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3294" y="2217731"/>
            <a:ext cx="6930000" cy="389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9861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573742"/>
            <a:ext cx="8946541" cy="5642908"/>
          </a:xfrm>
        </p:spPr>
        <p:txBody>
          <a:bodyPr/>
          <a:lstStyle/>
          <a:p>
            <a:r>
              <a:rPr lang="sr-Latn-RS" dirty="0" smtClean="0"/>
              <a:t>U startup.cs dodajemo novi red: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6813" y="1305294"/>
            <a:ext cx="9029822" cy="5079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02111" y="4633259"/>
            <a:ext cx="3940736" cy="5461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756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123488" cy="4195481"/>
          </a:xfrm>
        </p:spPr>
        <p:txBody>
          <a:bodyPr/>
          <a:lstStyle/>
          <a:p>
            <a:r>
              <a:rPr lang="sr-Latn-RS" dirty="0"/>
              <a:t>Da bi korisnici lakše i udobnije radili sa aplikacijom dodaćemo aplikacioni servis, tj dve nove klase:  „BankAccountView„ i „TransactionView“ u folder „ViewModel“ u projektu „</a:t>
            </a:r>
            <a:r>
              <a:rPr lang="sr-Latn-RS" dirty="0" smtClean="0"/>
              <a:t>BankAccountSystem.AppService</a:t>
            </a:r>
            <a:r>
              <a:rPr lang="sr-Latn-RS" dirty="0" smtClean="0"/>
              <a:t>“ </a:t>
            </a:r>
          </a:p>
          <a:p>
            <a:r>
              <a:rPr lang="sr-Latn-R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6200" y="3340099"/>
            <a:ext cx="4381500" cy="2908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4172" y="3340099"/>
            <a:ext cx="3623128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4401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627530"/>
            <a:ext cx="10147394" cy="5620870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/>
              <a:t>Da </a:t>
            </a:r>
            <a:r>
              <a:rPr lang="en-US" dirty="0" err="1" smtClean="0"/>
              <a:t>bis</a:t>
            </a:r>
            <a:r>
              <a:rPr lang="sr-Latn-RS" dirty="0" smtClean="0"/>
              <a:t>mo </a:t>
            </a:r>
            <a:r>
              <a:rPr lang="en-US" dirty="0" smtClean="0"/>
              <a:t> </a:t>
            </a:r>
            <a:r>
              <a:rPr lang="en-US" dirty="0" err="1" smtClean="0"/>
              <a:t>transformi</a:t>
            </a:r>
            <a:r>
              <a:rPr lang="sr-Latn-RS" dirty="0" smtClean="0"/>
              <a:t>s</a:t>
            </a:r>
            <a:r>
              <a:rPr lang="en-US" dirty="0" err="1" smtClean="0"/>
              <a:t>ali</a:t>
            </a:r>
            <a:r>
              <a:rPr lang="en-US" dirty="0" smtClean="0"/>
              <a:t> </a:t>
            </a:r>
            <a:r>
              <a:rPr lang="en-US" dirty="0" err="1"/>
              <a:t>entitete</a:t>
            </a:r>
            <a:r>
              <a:rPr lang="en-US" dirty="0"/>
              <a:t> </a:t>
            </a:r>
            <a:r>
              <a:rPr lang="en-US" dirty="0" err="1" smtClean="0"/>
              <a:t>domen</a:t>
            </a:r>
            <a:r>
              <a:rPr lang="sr-Latn-RS" dirty="0" smtClean="0"/>
              <a:t>a</a:t>
            </a:r>
            <a:r>
              <a:rPr lang="en-US" dirty="0" smtClean="0"/>
              <a:t> </a:t>
            </a:r>
            <a:r>
              <a:rPr lang="en-US" dirty="0"/>
              <a:t>u </a:t>
            </a:r>
            <a:r>
              <a:rPr lang="en-US" dirty="0" err="1"/>
              <a:t>modele</a:t>
            </a:r>
            <a:r>
              <a:rPr lang="en-US" dirty="0"/>
              <a:t> </a:t>
            </a:r>
            <a:r>
              <a:rPr lang="en-US" dirty="0" err="1"/>
              <a:t>prikaza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 smtClean="0"/>
              <a:t>prenos</a:t>
            </a:r>
            <a:r>
              <a:rPr lang="en-US" dirty="0" smtClean="0"/>
              <a:t> </a:t>
            </a:r>
            <a:r>
              <a:rPr lang="en-US" dirty="0" err="1"/>
              <a:t>podataka</a:t>
            </a:r>
            <a:r>
              <a:rPr lang="en-US" dirty="0"/>
              <a:t>, </a:t>
            </a:r>
            <a:r>
              <a:rPr lang="en-US" dirty="0" err="1" smtClean="0"/>
              <a:t>trebaće</a:t>
            </a:r>
            <a:r>
              <a:rPr lang="en-US" dirty="0" smtClean="0"/>
              <a:t> </a:t>
            </a:r>
            <a:r>
              <a:rPr lang="sr-Latn-RS" dirty="0" smtClean="0"/>
              <a:t>n</a:t>
            </a:r>
            <a:r>
              <a:rPr lang="en-US" dirty="0" smtClean="0"/>
              <a:t>am </a:t>
            </a:r>
            <a:r>
              <a:rPr lang="en-US" dirty="0" err="1"/>
              <a:t>klasa</a:t>
            </a:r>
            <a:r>
              <a:rPr lang="en-US" dirty="0"/>
              <a:t> </a:t>
            </a:r>
            <a:r>
              <a:rPr lang="en-US" dirty="0" err="1" smtClean="0"/>
              <a:t>mapiranja</a:t>
            </a:r>
            <a:r>
              <a:rPr lang="sr-Latn-RS" dirty="0" smtClean="0"/>
              <a:t>. Koristi</a:t>
            </a:r>
            <a:r>
              <a:rPr lang="en-US" dirty="0" err="1" smtClean="0"/>
              <a:t>ćemo</a:t>
            </a:r>
            <a:r>
              <a:rPr lang="sr-Latn-RS" dirty="0" smtClean="0"/>
              <a:t>  biblioteku </a:t>
            </a:r>
            <a:r>
              <a:rPr lang="en-US" dirty="0" err="1" smtClean="0"/>
              <a:t>AutoMapper</a:t>
            </a:r>
            <a:r>
              <a:rPr lang="sr-Latn-RS" dirty="0" smtClean="0"/>
              <a:t>.</a:t>
            </a:r>
          </a:p>
          <a:p>
            <a:r>
              <a:rPr lang="sr-Latn-RS" dirty="0" smtClean="0"/>
              <a:t>Zatim kreiramo klasu „</a:t>
            </a:r>
            <a:r>
              <a:rPr lang="en-US" b="1" dirty="0" err="1" smtClean="0"/>
              <a:t>ViewMapper</a:t>
            </a:r>
            <a:r>
              <a:rPr lang="sr-Latn-RS" b="1" dirty="0" smtClean="0"/>
              <a:t>“ </a:t>
            </a:r>
            <a:r>
              <a:rPr lang="sr-Latn-RS" dirty="0" smtClean="0"/>
              <a:t>i izvedemo je iz klase</a:t>
            </a:r>
            <a:r>
              <a:rPr lang="sr-Latn-RS" b="1" dirty="0" smtClean="0"/>
              <a:t> „Profile“ </a:t>
            </a:r>
            <a:r>
              <a:rPr lang="sr-Latn-RS" dirty="0" smtClean="0"/>
              <a:t>Automapper biblioteke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5012" y="2621428"/>
            <a:ext cx="4372020" cy="340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474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736600"/>
            <a:ext cx="8946541" cy="5511799"/>
          </a:xfrm>
        </p:spPr>
        <p:txBody>
          <a:bodyPr/>
          <a:lstStyle/>
          <a:p>
            <a:r>
              <a:rPr lang="sr-Latn-RS" dirty="0" smtClean="0"/>
              <a:t>Potrebno je u ConfigureServices metodu startap.cs klase dodati </a:t>
            </a:r>
            <a:r>
              <a:rPr lang="en-US" b="1" i="1" dirty="0" err="1"/>
              <a:t>services.AddAutoMapper</a:t>
            </a:r>
            <a:r>
              <a:rPr lang="en-US" b="1" i="1" dirty="0" smtClean="0"/>
              <a:t>();</a:t>
            </a:r>
            <a:r>
              <a:rPr lang="sr-Latn-RS" b="1" i="1" dirty="0" smtClean="0"/>
              <a:t> </a:t>
            </a:r>
            <a:r>
              <a:rPr lang="sr-Latn-RS" i="1" dirty="0" smtClean="0"/>
              <a:t>kod.</a:t>
            </a:r>
          </a:p>
          <a:p>
            <a:r>
              <a:rPr lang="en-US" dirty="0" err="1"/>
              <a:t>Sada</a:t>
            </a:r>
            <a:r>
              <a:rPr lang="en-US" dirty="0"/>
              <a:t> </a:t>
            </a:r>
            <a:r>
              <a:rPr lang="en-US" dirty="0" err="1"/>
              <a:t>će</a:t>
            </a:r>
            <a:r>
              <a:rPr lang="en-US" dirty="0"/>
              <a:t> </a:t>
            </a:r>
            <a:r>
              <a:rPr lang="en-US" dirty="0" err="1"/>
              <a:t>automapper</a:t>
            </a:r>
            <a:r>
              <a:rPr lang="en-US" dirty="0"/>
              <a:t> </a:t>
            </a:r>
            <a:r>
              <a:rPr lang="en-US" dirty="0" err="1"/>
              <a:t>moći</a:t>
            </a:r>
            <a:r>
              <a:rPr lang="en-US" dirty="0"/>
              <a:t> </a:t>
            </a:r>
            <a:r>
              <a:rPr lang="sr-Latn-RS" dirty="0" smtClean="0"/>
              <a:t>da </a:t>
            </a:r>
            <a:r>
              <a:rPr lang="en-US" dirty="0" err="1" smtClean="0"/>
              <a:t>mapira</a:t>
            </a:r>
            <a:r>
              <a:rPr lang="en-US" dirty="0" smtClean="0"/>
              <a:t> </a:t>
            </a:r>
            <a:r>
              <a:rPr lang="en-US" dirty="0"/>
              <a:t>model </a:t>
            </a:r>
            <a:r>
              <a:rPr lang="en-US" dirty="0" err="1"/>
              <a:t>i</a:t>
            </a:r>
            <a:r>
              <a:rPr lang="en-US" dirty="0"/>
              <a:t> model </a:t>
            </a:r>
            <a:r>
              <a:rPr lang="en-US" dirty="0" err="1"/>
              <a:t>klase</a:t>
            </a:r>
            <a:r>
              <a:rPr lang="en-US" dirty="0"/>
              <a:t> </a:t>
            </a:r>
            <a:r>
              <a:rPr lang="en-US" dirty="0" err="1"/>
              <a:t>viewmodel</a:t>
            </a:r>
            <a:r>
              <a:rPr lang="en-US" dirty="0"/>
              <a:t>-a </a:t>
            </a:r>
            <a:r>
              <a:rPr lang="en-US" dirty="0" err="1"/>
              <a:t>samo</a:t>
            </a:r>
            <a:r>
              <a:rPr lang="en-US" dirty="0"/>
              <a:t> </a:t>
            </a:r>
            <a:r>
              <a:rPr lang="en-US" dirty="0" err="1"/>
              <a:t>koristeći</a:t>
            </a:r>
            <a:r>
              <a:rPr lang="en-US" dirty="0"/>
              <a:t> </a:t>
            </a:r>
            <a:r>
              <a:rPr lang="en-US" dirty="0" err="1"/>
              <a:t>Automapper</a:t>
            </a:r>
            <a:r>
              <a:rPr lang="en-US" dirty="0"/>
              <a:t> "</a:t>
            </a:r>
            <a:r>
              <a:rPr lang="en-US" dirty="0" err="1"/>
              <a:t>IMapper</a:t>
            </a:r>
            <a:r>
              <a:rPr lang="en-US" dirty="0"/>
              <a:t>" </a:t>
            </a:r>
            <a:r>
              <a:rPr lang="sr-Latn-RS" dirty="0" smtClean="0"/>
              <a:t>interfejs </a:t>
            </a:r>
            <a:r>
              <a:rPr lang="en-US" dirty="0" err="1" smtClean="0"/>
              <a:t>metod</a:t>
            </a:r>
            <a:r>
              <a:rPr lang="en-US" dirty="0" smtClean="0"/>
              <a:t> </a:t>
            </a:r>
            <a:r>
              <a:rPr lang="en-US" dirty="0"/>
              <a:t>"Map</a:t>
            </a:r>
            <a:r>
              <a:rPr lang="en-US" dirty="0" smtClean="0"/>
              <a:t>".</a:t>
            </a:r>
            <a:endParaRPr lang="sr-Latn-RS" dirty="0" smtClean="0"/>
          </a:p>
          <a:p>
            <a:r>
              <a:rPr lang="sr-Latn-RS" dirty="0" smtClean="0"/>
              <a:t>Zatim, u „AppService“ projekat dodajemo folder „Messages“. </a:t>
            </a:r>
            <a:r>
              <a:rPr lang="sr-Latn-RS" dirty="0"/>
              <a:t>Ovaj folder će sadržavati sve „request-reply</a:t>
            </a:r>
            <a:r>
              <a:rPr lang="sr-Latn-RS" dirty="0" smtClean="0"/>
              <a:t>“ koji </a:t>
            </a:r>
            <a:r>
              <a:rPr lang="sr-Latn-RS" dirty="0"/>
              <a:t>se koriste za komunikaciju s uslužnim slojem kao što </a:t>
            </a:r>
            <a:r>
              <a:rPr lang="sr-Latn-RS" dirty="0" smtClean="0"/>
              <a:t>su  </a:t>
            </a:r>
            <a:r>
              <a:rPr lang="sr-Latn-RS" dirty="0"/>
              <a:t>korišteni </a:t>
            </a:r>
            <a:r>
              <a:rPr lang="sr-Latn-RS" dirty="0" smtClean="0"/>
              <a:t>paterni </a:t>
            </a:r>
            <a:r>
              <a:rPr lang="sr-Latn-RS" dirty="0"/>
              <a:t>za </a:t>
            </a:r>
            <a:r>
              <a:rPr lang="sr-Latn-RS" dirty="0" smtClean="0"/>
              <a:t>razmenu </a:t>
            </a:r>
            <a:r>
              <a:rPr lang="sr-Latn-RS" dirty="0"/>
              <a:t>poruka</a:t>
            </a:r>
            <a:r>
              <a:rPr lang="sr-Latn-RS" dirty="0" smtClean="0"/>
              <a:t>.</a:t>
            </a:r>
          </a:p>
          <a:p>
            <a:r>
              <a:rPr lang="sr-Latn-RS" dirty="0"/>
              <a:t>Osnovna klasa bila bi „</a:t>
            </a:r>
            <a:r>
              <a:rPr lang="sr-Latn-RS" dirty="0" smtClean="0"/>
              <a:t>ResponseBase“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7800" y="3835399"/>
            <a:ext cx="3979254" cy="257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610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Sada</a:t>
            </a:r>
            <a:r>
              <a:rPr lang="en-US" dirty="0"/>
              <a:t> </a:t>
            </a:r>
            <a:r>
              <a:rPr lang="en-US" dirty="0" smtClean="0"/>
              <a:t>mora</a:t>
            </a:r>
            <a:r>
              <a:rPr lang="sr-Latn-RS" dirty="0" smtClean="0"/>
              <a:t>mo da </a:t>
            </a:r>
            <a:r>
              <a:rPr lang="en-US" dirty="0" smtClean="0"/>
              <a:t> </a:t>
            </a:r>
            <a:r>
              <a:rPr lang="en-US" dirty="0" err="1" smtClean="0"/>
              <a:t>implementira</a:t>
            </a:r>
            <a:r>
              <a:rPr lang="sr-Latn-RS" dirty="0" smtClean="0"/>
              <a:t>mo </a:t>
            </a:r>
            <a:r>
              <a:rPr lang="en-US" dirty="0" smtClean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sr-Latn-RS" dirty="0" smtClean="0"/>
              <a:t>request/reply objekte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21498" y="2610590"/>
            <a:ext cx="2710168" cy="36378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35500" y="4483100"/>
            <a:ext cx="1917700" cy="14224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337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452718"/>
            <a:ext cx="8946541" cy="5795681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public class </a:t>
            </a:r>
            <a:r>
              <a:rPr lang="en-US" dirty="0" err="1" smtClean="0"/>
              <a:t>BankAccountCreateRequest</a:t>
            </a:r>
            <a:endParaRPr lang="sr-Latn-RS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smtClean="0"/>
              <a:t>{</a:t>
            </a: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public string </a:t>
            </a:r>
            <a:r>
              <a:rPr lang="en-US" dirty="0" err="1"/>
              <a:t>CustomerName</a:t>
            </a:r>
            <a:r>
              <a:rPr lang="en-US" dirty="0"/>
              <a:t> { get; set;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public class </a:t>
            </a:r>
            <a:r>
              <a:rPr lang="en-US" dirty="0" err="1"/>
              <a:t>BankAccountCreateResponse</a:t>
            </a:r>
            <a:r>
              <a:rPr lang="en-US" dirty="0"/>
              <a:t> : </a:t>
            </a:r>
            <a:r>
              <a:rPr lang="en-US" dirty="0" err="1"/>
              <a:t>ResponseBase</a:t>
            </a: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public </a:t>
            </a:r>
            <a:r>
              <a:rPr lang="en-US" dirty="0" err="1"/>
              <a:t>Guid</a:t>
            </a:r>
            <a:r>
              <a:rPr lang="en-US" dirty="0"/>
              <a:t> </a:t>
            </a:r>
            <a:r>
              <a:rPr lang="en-US" dirty="0" err="1"/>
              <a:t>BankAccountId</a:t>
            </a:r>
            <a:r>
              <a:rPr lang="en-US" dirty="0"/>
              <a:t> { get; set;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public class </a:t>
            </a:r>
            <a:r>
              <a:rPr lang="en-US" dirty="0" err="1"/>
              <a:t>DepositRequest</a:t>
            </a: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public </a:t>
            </a:r>
            <a:r>
              <a:rPr lang="en-US" dirty="0" err="1"/>
              <a:t>Guid</a:t>
            </a:r>
            <a:r>
              <a:rPr lang="en-US" dirty="0"/>
              <a:t> </a:t>
            </a:r>
            <a:r>
              <a:rPr lang="en-US" dirty="0" err="1"/>
              <a:t>AccountId</a:t>
            </a:r>
            <a:r>
              <a:rPr lang="en-US" dirty="0"/>
              <a:t> { get; set;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public decimal Amount { get; set;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public class </a:t>
            </a:r>
            <a:r>
              <a:rPr lang="en-US" dirty="0" err="1"/>
              <a:t>FindAllBankAccountResponse</a:t>
            </a:r>
            <a:r>
              <a:rPr lang="en-US" dirty="0"/>
              <a:t> : </a:t>
            </a:r>
            <a:r>
              <a:rPr lang="en-US" dirty="0" err="1"/>
              <a:t>ResponseBase</a:t>
            </a: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public </a:t>
            </a:r>
            <a:r>
              <a:rPr lang="en-US" dirty="0" err="1"/>
              <a:t>IList</a:t>
            </a:r>
            <a:r>
              <a:rPr lang="en-US" dirty="0"/>
              <a:t>&lt;</a:t>
            </a:r>
            <a:r>
              <a:rPr lang="en-US" dirty="0" err="1"/>
              <a:t>BankAccountView</a:t>
            </a:r>
            <a:r>
              <a:rPr lang="en-US" dirty="0"/>
              <a:t>&gt; </a:t>
            </a:r>
            <a:r>
              <a:rPr lang="en-US" dirty="0" err="1"/>
              <a:t>BankAccountView</a:t>
            </a:r>
            <a:r>
              <a:rPr lang="en-US" dirty="0"/>
              <a:t> { get; set;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public class </a:t>
            </a:r>
            <a:r>
              <a:rPr lang="en-US" dirty="0" err="1"/>
              <a:t>FindBankAccountResponse</a:t>
            </a:r>
            <a:r>
              <a:rPr lang="en-US" dirty="0"/>
              <a:t> : </a:t>
            </a:r>
            <a:r>
              <a:rPr lang="en-US" dirty="0" err="1"/>
              <a:t>ResponseBase</a:t>
            </a: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public </a:t>
            </a:r>
            <a:r>
              <a:rPr lang="en-US" dirty="0" err="1"/>
              <a:t>BankAccountView</a:t>
            </a:r>
            <a:r>
              <a:rPr lang="en-US" dirty="0"/>
              <a:t> </a:t>
            </a:r>
            <a:r>
              <a:rPr lang="en-US" dirty="0" err="1"/>
              <a:t>BankAccount</a:t>
            </a:r>
            <a:r>
              <a:rPr lang="en-US" dirty="0"/>
              <a:t> { get; set;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public class </a:t>
            </a:r>
            <a:r>
              <a:rPr lang="en-US" dirty="0" err="1"/>
              <a:t>TransferRequest</a:t>
            </a: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{public </a:t>
            </a:r>
            <a:r>
              <a:rPr lang="en-US" dirty="0" err="1"/>
              <a:t>Guid</a:t>
            </a:r>
            <a:r>
              <a:rPr lang="en-US" dirty="0"/>
              <a:t> </a:t>
            </a:r>
            <a:r>
              <a:rPr lang="en-US" dirty="0" err="1"/>
              <a:t>AccountIdTo</a:t>
            </a:r>
            <a:r>
              <a:rPr lang="en-US" dirty="0"/>
              <a:t> { get; set;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public </a:t>
            </a:r>
            <a:r>
              <a:rPr lang="en-US" dirty="0" err="1"/>
              <a:t>Guid</a:t>
            </a:r>
            <a:r>
              <a:rPr lang="en-US" dirty="0"/>
              <a:t> </a:t>
            </a:r>
            <a:r>
              <a:rPr lang="en-US" dirty="0" err="1"/>
              <a:t>AccountIdFrom</a:t>
            </a:r>
            <a:r>
              <a:rPr lang="en-US" dirty="0"/>
              <a:t> { get; set;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public decimal Amount { get; set;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public class </a:t>
            </a:r>
            <a:r>
              <a:rPr lang="en-US" dirty="0" err="1"/>
              <a:t>TransferResponse</a:t>
            </a:r>
            <a:r>
              <a:rPr lang="en-US" dirty="0"/>
              <a:t> : </a:t>
            </a:r>
            <a:r>
              <a:rPr lang="en-US" dirty="0" err="1"/>
              <a:t>ResponseBase</a:t>
            </a: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public class </a:t>
            </a:r>
            <a:r>
              <a:rPr lang="en-US" dirty="0" err="1"/>
              <a:t>WithdrawalRequest</a:t>
            </a: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public </a:t>
            </a:r>
            <a:r>
              <a:rPr lang="en-US" dirty="0" err="1"/>
              <a:t>Guid</a:t>
            </a:r>
            <a:r>
              <a:rPr lang="en-US" dirty="0"/>
              <a:t> </a:t>
            </a:r>
            <a:r>
              <a:rPr lang="en-US" dirty="0" err="1"/>
              <a:t>AccountId</a:t>
            </a:r>
            <a:r>
              <a:rPr lang="en-US" dirty="0"/>
              <a:t> { get; set;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public decimal Amount { get; set;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195675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809298"/>
            <a:ext cx="8946541" cy="5439102"/>
          </a:xfrm>
        </p:spPr>
        <p:txBody>
          <a:bodyPr/>
          <a:lstStyle/>
          <a:p>
            <a:r>
              <a:rPr lang="en-US" dirty="0"/>
              <a:t>Sa </a:t>
            </a:r>
            <a:r>
              <a:rPr lang="en-US" dirty="0" err="1" smtClean="0"/>
              <a:t>postavljenim</a:t>
            </a:r>
            <a:r>
              <a:rPr lang="en-US" dirty="0" smtClean="0"/>
              <a:t> </a:t>
            </a:r>
            <a:r>
              <a:rPr lang="en-US" dirty="0" err="1" smtClean="0"/>
              <a:t>objktima</a:t>
            </a:r>
            <a:r>
              <a:rPr lang="en-US" dirty="0" smtClean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 smtClean="0"/>
              <a:t>razmenu</a:t>
            </a:r>
            <a:r>
              <a:rPr lang="en-US" dirty="0" smtClean="0"/>
              <a:t> </a:t>
            </a:r>
            <a:r>
              <a:rPr lang="en-US" dirty="0" err="1"/>
              <a:t>poruka</a:t>
            </a:r>
            <a:r>
              <a:rPr lang="en-US" dirty="0"/>
              <a:t> </a:t>
            </a:r>
            <a:r>
              <a:rPr lang="en-US" dirty="0" err="1" smtClean="0"/>
              <a:t>može</a:t>
            </a:r>
            <a:r>
              <a:rPr lang="sr-Latn-RS" dirty="0" smtClean="0"/>
              <a:t>mo</a:t>
            </a:r>
            <a:r>
              <a:rPr lang="en-US" dirty="0" smtClean="0"/>
              <a:t> </a:t>
            </a:r>
            <a:r>
              <a:rPr lang="en-US" dirty="0" err="1"/>
              <a:t>dodati</a:t>
            </a:r>
            <a:r>
              <a:rPr lang="en-US" dirty="0"/>
              <a:t> </a:t>
            </a:r>
            <a:r>
              <a:rPr lang="en-US" dirty="0" err="1"/>
              <a:t>klasu</a:t>
            </a:r>
            <a:r>
              <a:rPr lang="en-US" dirty="0"/>
              <a:t> </a:t>
            </a:r>
            <a:r>
              <a:rPr lang="en-US" dirty="0" err="1"/>
              <a:t>usluge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koordinira</a:t>
            </a:r>
            <a:r>
              <a:rPr lang="en-US" dirty="0"/>
              <a:t> </a:t>
            </a:r>
            <a:r>
              <a:rPr lang="en-US" dirty="0" err="1"/>
              <a:t>pozive</a:t>
            </a:r>
            <a:r>
              <a:rPr lang="en-US" dirty="0"/>
              <a:t> </a:t>
            </a:r>
            <a:r>
              <a:rPr lang="en-US" dirty="0" err="1" smtClean="0"/>
              <a:t>metod</a:t>
            </a:r>
            <a:r>
              <a:rPr lang="sr-Latn-RS" dirty="0" smtClean="0"/>
              <a:t>a</a:t>
            </a:r>
            <a:r>
              <a:rPr lang="en-US" dirty="0" smtClean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entitete</a:t>
            </a:r>
            <a:r>
              <a:rPr lang="en-US" dirty="0"/>
              <a:t> </a:t>
            </a:r>
            <a:r>
              <a:rPr lang="en-US" dirty="0" err="1" smtClean="0"/>
              <a:t>domen</a:t>
            </a:r>
            <a:r>
              <a:rPr lang="sr-Latn-RS" dirty="0" smtClean="0"/>
              <a:t>a</a:t>
            </a:r>
            <a:r>
              <a:rPr lang="en-US" dirty="0" smtClean="0"/>
              <a:t>: </a:t>
            </a:r>
            <a:r>
              <a:rPr lang="sr-Latn-RS" dirty="0" smtClean="0"/>
              <a:t>service i repository</a:t>
            </a:r>
            <a:r>
              <a:rPr lang="en-US" dirty="0" smtClean="0"/>
              <a:t>. </a:t>
            </a:r>
            <a:r>
              <a:rPr lang="en-US" dirty="0" err="1" smtClean="0"/>
              <a:t>Doda</a:t>
            </a:r>
            <a:r>
              <a:rPr lang="sr-Latn-RS" dirty="0" smtClean="0"/>
              <a:t>jemo </a:t>
            </a:r>
            <a:r>
              <a:rPr lang="en-US" dirty="0" err="1" smtClean="0"/>
              <a:t>novu</a:t>
            </a:r>
            <a:r>
              <a:rPr lang="en-US" dirty="0" smtClean="0"/>
              <a:t> </a:t>
            </a:r>
            <a:r>
              <a:rPr lang="en-US" dirty="0" err="1"/>
              <a:t>klasu</a:t>
            </a:r>
            <a:r>
              <a:rPr lang="en-US" dirty="0"/>
              <a:t> pod </a:t>
            </a:r>
            <a:r>
              <a:rPr lang="en-US" dirty="0" err="1" smtClean="0"/>
              <a:t>nazivom</a:t>
            </a:r>
            <a:r>
              <a:rPr lang="sr-Latn-RS" dirty="0" smtClean="0"/>
              <a:t> </a:t>
            </a:r>
            <a:r>
              <a:rPr lang="en-US" dirty="0" smtClean="0"/>
              <a:t> </a:t>
            </a:r>
            <a:r>
              <a:rPr lang="sr-Latn-RS" dirty="0" smtClean="0"/>
              <a:t>„</a:t>
            </a:r>
            <a:r>
              <a:rPr lang="en-US" dirty="0" err="1" smtClean="0"/>
              <a:t>ApplicationBankAccountService</a:t>
            </a:r>
            <a:r>
              <a:rPr lang="sr-Latn-RS" dirty="0" smtClean="0"/>
              <a:t>“</a:t>
            </a:r>
            <a:r>
              <a:rPr lang="en-US" dirty="0" smtClean="0"/>
              <a:t> </a:t>
            </a:r>
            <a:r>
              <a:rPr lang="en-US" dirty="0"/>
              <a:t>u </a:t>
            </a:r>
            <a:r>
              <a:rPr lang="en-US" dirty="0" err="1" smtClean="0"/>
              <a:t>koren</a:t>
            </a:r>
            <a:r>
              <a:rPr lang="en-US" dirty="0" smtClean="0"/>
              <a:t> </a:t>
            </a:r>
            <a:r>
              <a:rPr lang="en-US" dirty="0" err="1"/>
              <a:t>projekta</a:t>
            </a:r>
            <a:r>
              <a:rPr lang="en-US" dirty="0"/>
              <a:t> </a:t>
            </a:r>
            <a:r>
              <a:rPr lang="en-US" dirty="0" err="1"/>
              <a:t>AppService</a:t>
            </a:r>
            <a:r>
              <a:rPr lang="en-US" dirty="0" smtClean="0"/>
              <a:t>:</a:t>
            </a:r>
            <a:endParaRPr lang="sr-Latn-R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2036" y="2354503"/>
            <a:ext cx="2947988" cy="399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319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5724" y="620110"/>
            <a:ext cx="11193517" cy="5628289"/>
          </a:xfrm>
        </p:spPr>
        <p:txBody>
          <a:bodyPr/>
          <a:lstStyle/>
          <a:p>
            <a:r>
              <a:rPr lang="en-US" sz="1600" dirty="0" err="1"/>
              <a:t>Klasa</a:t>
            </a:r>
            <a:r>
              <a:rPr lang="en-US" sz="1600" dirty="0"/>
              <a:t> </a:t>
            </a:r>
            <a:r>
              <a:rPr lang="sr-Latn-RS" sz="1600" dirty="0" smtClean="0"/>
              <a:t>„</a:t>
            </a:r>
            <a:r>
              <a:rPr lang="en-US" sz="1600" dirty="0" err="1" smtClean="0"/>
              <a:t>BankAccountApplicationService</a:t>
            </a:r>
            <a:r>
              <a:rPr lang="sr-Latn-RS" sz="1600" dirty="0" smtClean="0"/>
              <a:t>“</a:t>
            </a:r>
            <a:r>
              <a:rPr lang="en-US" sz="1600" dirty="0" smtClean="0"/>
              <a:t> </a:t>
            </a:r>
            <a:r>
              <a:rPr lang="en-US" sz="1600" dirty="0" err="1"/>
              <a:t>koordinira</a:t>
            </a:r>
            <a:r>
              <a:rPr lang="en-US" sz="1600" dirty="0"/>
              <a:t> </a:t>
            </a:r>
            <a:r>
              <a:rPr lang="en-US" sz="1600" dirty="0" err="1"/>
              <a:t>aktivnost</a:t>
            </a:r>
            <a:r>
              <a:rPr lang="en-US" sz="1600" dirty="0"/>
              <a:t> </a:t>
            </a:r>
            <a:r>
              <a:rPr lang="en-US" sz="1600" dirty="0" err="1"/>
              <a:t>aplikacije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sz="1600" dirty="0"/>
              <a:t> </a:t>
            </a:r>
            <a:r>
              <a:rPr lang="en-US" sz="1600" dirty="0" err="1"/>
              <a:t>delegira</a:t>
            </a:r>
            <a:r>
              <a:rPr lang="en-US" sz="1600" dirty="0"/>
              <a:t> </a:t>
            </a:r>
            <a:r>
              <a:rPr lang="en-US" sz="1600" dirty="0" err="1"/>
              <a:t>sve</a:t>
            </a:r>
            <a:r>
              <a:rPr lang="en-US" sz="1600" dirty="0"/>
              <a:t> </a:t>
            </a:r>
            <a:r>
              <a:rPr lang="en-US" sz="1600" dirty="0" err="1"/>
              <a:t>poslovne</a:t>
            </a:r>
            <a:r>
              <a:rPr lang="en-US" sz="1600" dirty="0"/>
              <a:t> </a:t>
            </a:r>
            <a:r>
              <a:rPr lang="sr-Latn-RS" sz="1600" dirty="0" smtClean="0"/>
              <a:t>taskove</a:t>
            </a:r>
            <a:r>
              <a:rPr lang="en-US" sz="1600" dirty="0" smtClean="0"/>
              <a:t> </a:t>
            </a:r>
            <a:r>
              <a:rPr lang="en-US" sz="1600" dirty="0" err="1"/>
              <a:t>na</a:t>
            </a:r>
            <a:r>
              <a:rPr lang="en-US" sz="1600" dirty="0"/>
              <a:t> model </a:t>
            </a:r>
            <a:r>
              <a:rPr lang="en-US" sz="1600" dirty="0" err="1" smtClean="0"/>
              <a:t>domen</a:t>
            </a:r>
            <a:r>
              <a:rPr lang="sr-Latn-RS" sz="1600" dirty="0" smtClean="0"/>
              <a:t>a</a:t>
            </a:r>
            <a:r>
              <a:rPr lang="en-US" sz="1600" dirty="0" smtClean="0"/>
              <a:t>. </a:t>
            </a:r>
            <a:r>
              <a:rPr lang="en-US" sz="1600" dirty="0" err="1"/>
              <a:t>Ovaj</a:t>
            </a:r>
            <a:r>
              <a:rPr lang="en-US" sz="1600" dirty="0"/>
              <a:t> </a:t>
            </a:r>
            <a:r>
              <a:rPr lang="en-US" sz="1600" dirty="0" err="1"/>
              <a:t>sloj</a:t>
            </a:r>
            <a:r>
              <a:rPr lang="en-US" sz="1600" dirty="0"/>
              <a:t> ne </a:t>
            </a:r>
            <a:r>
              <a:rPr lang="en-US" sz="1600" dirty="0" err="1"/>
              <a:t>sadrži</a:t>
            </a:r>
            <a:r>
              <a:rPr lang="en-US" sz="1600" dirty="0"/>
              <a:t> </a:t>
            </a:r>
            <a:r>
              <a:rPr lang="en-US" sz="1600" dirty="0" err="1"/>
              <a:t>poslovnu</a:t>
            </a:r>
            <a:r>
              <a:rPr lang="en-US" sz="1600" dirty="0"/>
              <a:t> </a:t>
            </a:r>
            <a:r>
              <a:rPr lang="en-US" sz="1600" dirty="0" err="1"/>
              <a:t>logiku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sz="1600" dirty="0"/>
              <a:t> </a:t>
            </a:r>
            <a:r>
              <a:rPr lang="en-US" sz="1600" dirty="0" err="1"/>
              <a:t>pomaže</a:t>
            </a:r>
            <a:r>
              <a:rPr lang="en-US" sz="1600" dirty="0"/>
              <a:t> u </a:t>
            </a:r>
            <a:r>
              <a:rPr lang="en-US" sz="1600" dirty="0" err="1"/>
              <a:t>sprečavanju</a:t>
            </a:r>
            <a:r>
              <a:rPr lang="en-US" sz="1600" dirty="0"/>
              <a:t> </a:t>
            </a:r>
            <a:r>
              <a:rPr lang="en-US" sz="1600" dirty="0" err="1"/>
              <a:t>bilo</a:t>
            </a:r>
            <a:r>
              <a:rPr lang="en-US" sz="1600" dirty="0"/>
              <a:t> </a:t>
            </a:r>
            <a:r>
              <a:rPr lang="en-US" sz="1600" dirty="0" err="1"/>
              <a:t>kojeg</a:t>
            </a:r>
            <a:r>
              <a:rPr lang="en-US" sz="1600" dirty="0"/>
              <a:t> </a:t>
            </a:r>
            <a:r>
              <a:rPr lang="en-US" sz="1600" dirty="0" err="1"/>
              <a:t>poslovnog</a:t>
            </a:r>
            <a:r>
              <a:rPr lang="en-US" sz="1600" dirty="0"/>
              <a:t> </a:t>
            </a:r>
            <a:r>
              <a:rPr lang="en-US" sz="1600" dirty="0" err="1"/>
              <a:t>koda</a:t>
            </a:r>
            <a:r>
              <a:rPr lang="en-US" sz="1600" dirty="0"/>
              <a:t> da </a:t>
            </a:r>
            <a:r>
              <a:rPr lang="en-US" sz="1600" dirty="0" err="1"/>
              <a:t>zagađuje</a:t>
            </a:r>
            <a:r>
              <a:rPr lang="en-US" sz="1600" dirty="0"/>
              <a:t> </a:t>
            </a:r>
            <a:r>
              <a:rPr lang="en-US" sz="1600" dirty="0" err="1"/>
              <a:t>projekt</a:t>
            </a:r>
            <a:r>
              <a:rPr lang="en-US" sz="1600" dirty="0"/>
              <a:t> </a:t>
            </a:r>
            <a:r>
              <a:rPr lang="en-US" sz="1600" dirty="0" err="1"/>
              <a:t>modela</a:t>
            </a:r>
            <a:r>
              <a:rPr lang="en-US" sz="1600" dirty="0"/>
              <a:t> </a:t>
            </a:r>
            <a:r>
              <a:rPr lang="en-US" sz="1600" dirty="0" err="1" smtClean="0"/>
              <a:t>domen</a:t>
            </a:r>
            <a:r>
              <a:rPr lang="sr-Latn-RS" sz="1600" dirty="0" smtClean="0"/>
              <a:t>a</a:t>
            </a:r>
            <a:r>
              <a:rPr lang="en-US" sz="1600" dirty="0" smtClean="0"/>
              <a:t>. </a:t>
            </a:r>
            <a:r>
              <a:rPr lang="en-US" sz="1600" dirty="0" err="1"/>
              <a:t>Sloj</a:t>
            </a:r>
            <a:r>
              <a:rPr lang="en-US" sz="1600" dirty="0"/>
              <a:t> </a:t>
            </a:r>
            <a:r>
              <a:rPr lang="en-US" sz="1600" dirty="0" err="1" smtClean="0"/>
              <a:t>takođe</a:t>
            </a:r>
            <a:r>
              <a:rPr lang="en-US" sz="1600" dirty="0" smtClean="0"/>
              <a:t> </a:t>
            </a:r>
            <a:r>
              <a:rPr lang="en-US" sz="1600" dirty="0" err="1"/>
              <a:t>pretvara</a:t>
            </a:r>
            <a:r>
              <a:rPr lang="en-US" sz="1600" dirty="0"/>
              <a:t> </a:t>
            </a:r>
            <a:r>
              <a:rPr lang="en-US" sz="1600" dirty="0" err="1"/>
              <a:t>subjekte</a:t>
            </a:r>
            <a:r>
              <a:rPr lang="en-US" sz="1600" dirty="0"/>
              <a:t> </a:t>
            </a:r>
            <a:r>
              <a:rPr lang="en-US" sz="1600" dirty="0" err="1" smtClean="0"/>
              <a:t>domen</a:t>
            </a:r>
            <a:r>
              <a:rPr lang="sr-Latn-RS" sz="1600" dirty="0"/>
              <a:t>a</a:t>
            </a:r>
            <a:r>
              <a:rPr lang="en-US" sz="1600" dirty="0" smtClean="0"/>
              <a:t> </a:t>
            </a:r>
            <a:r>
              <a:rPr lang="en-US" sz="1600" dirty="0"/>
              <a:t>u </a:t>
            </a:r>
            <a:r>
              <a:rPr lang="en-US" sz="1600" dirty="0" err="1" smtClean="0"/>
              <a:t>objekt</a:t>
            </a:r>
            <a:r>
              <a:rPr lang="sr-Latn-RS" sz="1600" dirty="0" smtClean="0"/>
              <a:t>a</a:t>
            </a:r>
            <a:r>
              <a:rPr lang="en-US" sz="1600" dirty="0" smtClean="0"/>
              <a:t> </a:t>
            </a:r>
            <a:r>
              <a:rPr lang="en-US" sz="1600" dirty="0" err="1"/>
              <a:t>za</a:t>
            </a:r>
            <a:r>
              <a:rPr lang="en-US" sz="1600" dirty="0"/>
              <a:t> </a:t>
            </a:r>
            <a:r>
              <a:rPr lang="en-US" sz="1600" dirty="0" err="1" smtClean="0"/>
              <a:t>prenos</a:t>
            </a:r>
            <a:r>
              <a:rPr lang="en-US" sz="1600" dirty="0" smtClean="0"/>
              <a:t> </a:t>
            </a:r>
            <a:r>
              <a:rPr lang="en-US" sz="1600" dirty="0" err="1"/>
              <a:t>podataka</a:t>
            </a:r>
            <a:r>
              <a:rPr lang="en-US" sz="1600" dirty="0"/>
              <a:t> </a:t>
            </a:r>
            <a:r>
              <a:rPr lang="en-US" sz="1600" dirty="0" err="1"/>
              <a:t>koji</a:t>
            </a:r>
            <a:r>
              <a:rPr lang="en-US" sz="1600" dirty="0"/>
              <a:t> </a:t>
            </a:r>
            <a:r>
              <a:rPr lang="en-US" sz="1600" dirty="0" err="1"/>
              <a:t>štite</a:t>
            </a:r>
            <a:r>
              <a:rPr lang="en-US" sz="1600" dirty="0"/>
              <a:t> </a:t>
            </a:r>
            <a:r>
              <a:rPr lang="en-US" sz="1600" dirty="0" err="1" smtClean="0"/>
              <a:t>unutr</a:t>
            </a:r>
            <a:r>
              <a:rPr lang="sr-Latn-RS" sz="1600" dirty="0" smtClean="0"/>
              <a:t>aš</a:t>
            </a:r>
            <a:r>
              <a:rPr lang="en-US" sz="1600" dirty="0" err="1" smtClean="0"/>
              <a:t>nje</a:t>
            </a:r>
            <a:r>
              <a:rPr lang="en-US" sz="1600" dirty="0" smtClean="0"/>
              <a:t> </a:t>
            </a:r>
            <a:r>
              <a:rPr lang="en-US" sz="1600" dirty="0" err="1"/>
              <a:t>funkcioniranje</a:t>
            </a:r>
            <a:r>
              <a:rPr lang="en-US" sz="1600" dirty="0"/>
              <a:t> </a:t>
            </a:r>
            <a:r>
              <a:rPr lang="en-US" sz="1600" dirty="0" err="1" smtClean="0"/>
              <a:t>domen</a:t>
            </a:r>
            <a:r>
              <a:rPr lang="sr-Latn-RS" sz="1600" dirty="0" smtClean="0"/>
              <a:t>a</a:t>
            </a:r>
            <a:r>
              <a:rPr lang="en-US" sz="1600" dirty="0" smtClean="0"/>
              <a:t> </a:t>
            </a:r>
            <a:r>
              <a:rPr lang="en-US" sz="1600" dirty="0" err="1"/>
              <a:t>i</a:t>
            </a:r>
            <a:r>
              <a:rPr lang="en-US" sz="1600" dirty="0"/>
              <a:t> </a:t>
            </a:r>
            <a:r>
              <a:rPr lang="en-US" sz="1600" dirty="0" err="1"/>
              <a:t>pružaju</a:t>
            </a:r>
            <a:r>
              <a:rPr lang="en-US" sz="1600" dirty="0"/>
              <a:t> </a:t>
            </a:r>
            <a:r>
              <a:rPr lang="en-US" sz="1600" dirty="0" err="1"/>
              <a:t>jednostavan</a:t>
            </a:r>
            <a:r>
              <a:rPr lang="en-US" sz="1600" dirty="0"/>
              <a:t> API </a:t>
            </a:r>
            <a:r>
              <a:rPr lang="en-US" sz="1600" dirty="0" err="1"/>
              <a:t>za</a:t>
            </a:r>
            <a:r>
              <a:rPr lang="en-US" sz="1600" dirty="0"/>
              <a:t> </a:t>
            </a:r>
            <a:r>
              <a:rPr lang="en-US" sz="1600" dirty="0" err="1" smtClean="0"/>
              <a:t>prezentaci</a:t>
            </a:r>
            <a:r>
              <a:rPr lang="sr-Latn-RS" sz="1600" dirty="0" smtClean="0"/>
              <a:t>oni</a:t>
            </a:r>
            <a:r>
              <a:rPr lang="en-US" sz="1600" dirty="0" smtClean="0"/>
              <a:t> </a:t>
            </a:r>
            <a:r>
              <a:rPr lang="en-US" sz="1600" dirty="0" err="1"/>
              <a:t>sloj</a:t>
            </a:r>
            <a:r>
              <a:rPr lang="en-US" sz="1600" dirty="0"/>
              <a:t> s </a:t>
            </a:r>
            <a:r>
              <a:rPr lang="en-US" sz="1600" dirty="0" err="1"/>
              <a:t>kojim</a:t>
            </a:r>
            <a:r>
              <a:rPr lang="en-US" sz="1600" dirty="0"/>
              <a:t> </a:t>
            </a:r>
            <a:r>
              <a:rPr lang="en-US" sz="1600" dirty="0" err="1"/>
              <a:t>može</a:t>
            </a:r>
            <a:r>
              <a:rPr lang="en-US" sz="1600" dirty="0"/>
              <a:t> </a:t>
            </a:r>
            <a:r>
              <a:rPr lang="en-US" sz="1600" dirty="0" err="1"/>
              <a:t>raditi</a:t>
            </a:r>
            <a:r>
              <a:rPr lang="en-US" sz="1600" dirty="0" smtClean="0"/>
              <a:t>.</a:t>
            </a:r>
            <a:endParaRPr lang="sr-Latn-RS" sz="1600" dirty="0" smtClean="0"/>
          </a:p>
          <a:p>
            <a:r>
              <a:rPr lang="sr-Latn-RS" sz="1600" dirty="0" smtClean="0"/>
              <a:t>Da bismo završili klijent aplikaciju treba da konfigurišemo ConfigurationService metod u startup.cs klasi</a:t>
            </a:r>
          </a:p>
          <a:p>
            <a:r>
              <a:rPr lang="sr-Latn-RS" sz="1600" dirty="0" smtClean="0"/>
              <a:t>Potrebno je da izmenimo i „HomeController“ klasu, kao što je prikazano na sledećem slajdu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28597" y="2671482"/>
            <a:ext cx="7862309" cy="384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352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Srce</a:t>
            </a:r>
            <a:r>
              <a:rPr lang="en-US" dirty="0"/>
              <a:t> </a:t>
            </a:r>
            <a:r>
              <a:rPr lang="en-US" dirty="0" err="1"/>
              <a:t>softvera</a:t>
            </a:r>
            <a:r>
              <a:rPr lang="en-US" dirty="0"/>
              <a:t> je </a:t>
            </a:r>
            <a:r>
              <a:rPr lang="en-US" dirty="0" err="1"/>
              <a:t>njegova</a:t>
            </a:r>
            <a:r>
              <a:rPr lang="en-US" dirty="0"/>
              <a:t> </a:t>
            </a:r>
            <a:r>
              <a:rPr lang="en-US" dirty="0" err="1"/>
              <a:t>sposobnost</a:t>
            </a:r>
            <a:r>
              <a:rPr lang="en-US" dirty="0"/>
              <a:t> </a:t>
            </a:r>
            <a:r>
              <a:rPr lang="en-US" dirty="0" err="1" smtClean="0"/>
              <a:t>rešavanja</a:t>
            </a:r>
            <a:r>
              <a:rPr lang="en-US" dirty="0" smtClean="0"/>
              <a:t>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vezanih</a:t>
            </a:r>
            <a:r>
              <a:rPr lang="en-US" dirty="0"/>
              <a:t> </a:t>
            </a:r>
            <a:r>
              <a:rPr lang="en-US" dirty="0" err="1"/>
              <a:t>uz</a:t>
            </a:r>
            <a:r>
              <a:rPr lang="en-US" dirty="0"/>
              <a:t> </a:t>
            </a:r>
            <a:r>
              <a:rPr lang="en-US" dirty="0" err="1" smtClean="0"/>
              <a:t>domen</a:t>
            </a:r>
            <a:r>
              <a:rPr lang="en-US" dirty="0" smtClean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svog</a:t>
            </a:r>
            <a:r>
              <a:rPr lang="en-US" dirty="0"/>
              <a:t> </a:t>
            </a:r>
            <a:r>
              <a:rPr lang="en-US" dirty="0" err="1"/>
              <a:t>korisnika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mo</a:t>
            </a:r>
            <a:r>
              <a:rPr lang="sr-Latn-RS" dirty="0" smtClean="0"/>
              <a:t>žemo reći:</a:t>
            </a:r>
            <a:r>
              <a:rPr lang="en-US" dirty="0" smtClean="0"/>
              <a:t> </a:t>
            </a:r>
            <a:r>
              <a:rPr lang="en-US" b="1" i="1" dirty="0"/>
              <a:t>DDD je </a:t>
            </a:r>
            <a:r>
              <a:rPr lang="en-US" b="1" i="1" dirty="0" err="1"/>
              <a:t>kolekcija</a:t>
            </a:r>
            <a:r>
              <a:rPr lang="en-US" b="1" i="1" dirty="0"/>
              <a:t> </a:t>
            </a:r>
            <a:r>
              <a:rPr lang="en-US" b="1" i="1" dirty="0" err="1"/>
              <a:t>obrazaca</a:t>
            </a:r>
            <a:r>
              <a:rPr lang="en-US" b="1" i="1" dirty="0"/>
              <a:t> </a:t>
            </a:r>
            <a:r>
              <a:rPr lang="en-US" b="1" i="1" dirty="0" err="1"/>
              <a:t>i</a:t>
            </a:r>
            <a:r>
              <a:rPr lang="en-US" b="1" i="1" dirty="0"/>
              <a:t> </a:t>
            </a:r>
            <a:r>
              <a:rPr lang="en-US" b="1" i="1" dirty="0" err="1"/>
              <a:t>principa</a:t>
            </a:r>
            <a:r>
              <a:rPr lang="en-US" b="1" i="1" dirty="0"/>
              <a:t> </a:t>
            </a:r>
            <a:r>
              <a:rPr lang="en-US" b="1" i="1" dirty="0" err="1"/>
              <a:t>koji</a:t>
            </a:r>
            <a:r>
              <a:rPr lang="en-US" b="1" i="1" dirty="0"/>
              <a:t> </a:t>
            </a:r>
            <a:r>
              <a:rPr lang="en-US" b="1" i="1" dirty="0" err="1"/>
              <a:t>pomažu</a:t>
            </a:r>
            <a:r>
              <a:rPr lang="en-US" b="1" i="1" dirty="0"/>
              <a:t> u </a:t>
            </a:r>
            <a:r>
              <a:rPr lang="en-US" b="1" i="1" dirty="0" smtClean="0"/>
              <a:t> </a:t>
            </a:r>
            <a:r>
              <a:rPr lang="en-US" b="1" i="1" dirty="0" err="1"/>
              <a:t>naporima</a:t>
            </a:r>
            <a:r>
              <a:rPr lang="en-US" b="1" i="1" dirty="0"/>
              <a:t> da </a:t>
            </a:r>
            <a:r>
              <a:rPr lang="en-US" b="1" i="1" dirty="0" err="1" smtClean="0"/>
              <a:t>iz</a:t>
            </a:r>
            <a:r>
              <a:rPr lang="sr-Latn-RS" b="1" i="1" dirty="0" smtClean="0"/>
              <a:t>radimo</a:t>
            </a:r>
            <a:r>
              <a:rPr lang="en-US" b="1" i="1" dirty="0" smtClean="0"/>
              <a:t> </a:t>
            </a:r>
            <a:r>
              <a:rPr lang="en-US" b="1" i="1" dirty="0" err="1"/>
              <a:t>aplikacije</a:t>
            </a:r>
            <a:r>
              <a:rPr lang="en-US" b="1" i="1" dirty="0"/>
              <a:t> </a:t>
            </a:r>
            <a:r>
              <a:rPr lang="en-US" b="1" i="1" dirty="0" err="1"/>
              <a:t>koje</a:t>
            </a:r>
            <a:r>
              <a:rPr lang="en-US" b="1" i="1" dirty="0"/>
              <a:t> </a:t>
            </a:r>
            <a:r>
              <a:rPr lang="en-US" b="1" i="1" dirty="0" err="1"/>
              <a:t>odražavaju</a:t>
            </a:r>
            <a:r>
              <a:rPr lang="en-US" b="1" i="1" dirty="0"/>
              <a:t> </a:t>
            </a:r>
            <a:r>
              <a:rPr lang="en-US" b="1" i="1" dirty="0" err="1"/>
              <a:t>razumevanje</a:t>
            </a:r>
            <a:r>
              <a:rPr lang="en-US" b="1" i="1" dirty="0"/>
              <a:t> </a:t>
            </a:r>
            <a:r>
              <a:rPr lang="en-US" b="1" i="1" dirty="0" err="1"/>
              <a:t>i</a:t>
            </a:r>
            <a:r>
              <a:rPr lang="en-US" b="1" i="1" dirty="0"/>
              <a:t> </a:t>
            </a:r>
            <a:r>
              <a:rPr lang="en-US" b="1" i="1" dirty="0" err="1"/>
              <a:t>ispunjavaju</a:t>
            </a:r>
            <a:r>
              <a:rPr lang="en-US" b="1" i="1" dirty="0"/>
              <a:t> </a:t>
            </a:r>
            <a:r>
              <a:rPr lang="en-US" b="1" i="1" dirty="0" err="1"/>
              <a:t>zahteve</a:t>
            </a:r>
            <a:r>
              <a:rPr lang="en-US" b="1" i="1" dirty="0"/>
              <a:t> </a:t>
            </a:r>
            <a:r>
              <a:rPr lang="sr-Latn-RS" b="1" i="1" dirty="0" smtClean="0"/>
              <a:t>našeg</a:t>
            </a:r>
            <a:r>
              <a:rPr lang="en-US" b="1" i="1" dirty="0" smtClean="0"/>
              <a:t> </a:t>
            </a:r>
            <a:r>
              <a:rPr lang="en-US" b="1" i="1" dirty="0" err="1"/>
              <a:t>poslovanja</a:t>
            </a:r>
            <a:r>
              <a:rPr lang="en-US" b="1" i="1" dirty="0" smtClean="0"/>
              <a:t>.</a:t>
            </a:r>
            <a:endParaRPr lang="sr-Latn-RS" b="1" i="1" dirty="0" smtClean="0"/>
          </a:p>
          <a:p>
            <a:r>
              <a:rPr lang="en-US" dirty="0"/>
              <a:t>DDD </a:t>
            </a:r>
            <a:r>
              <a:rPr lang="en-US" dirty="0" err="1"/>
              <a:t>govori</a:t>
            </a:r>
            <a:r>
              <a:rPr lang="en-US" dirty="0"/>
              <a:t> o </a:t>
            </a:r>
            <a:r>
              <a:rPr lang="en-US" dirty="0" err="1"/>
              <a:t>modeliranju</a:t>
            </a:r>
            <a:r>
              <a:rPr lang="en-US" dirty="0"/>
              <a:t> </a:t>
            </a:r>
            <a:r>
              <a:rPr lang="en-US" dirty="0" err="1" smtClean="0"/>
              <a:t>stvarn</a:t>
            </a:r>
            <a:r>
              <a:rPr lang="sr-Latn-RS" dirty="0" smtClean="0"/>
              <a:t>og</a:t>
            </a:r>
            <a:r>
              <a:rPr lang="en-US" dirty="0" smtClean="0"/>
              <a:t> </a:t>
            </a:r>
            <a:r>
              <a:rPr lang="en-US" dirty="0" err="1" smtClean="0"/>
              <a:t>domen</a:t>
            </a:r>
            <a:r>
              <a:rPr lang="sr-Latn-RS" dirty="0" smtClean="0"/>
              <a:t>a</a:t>
            </a:r>
            <a:r>
              <a:rPr lang="en-US" dirty="0" smtClean="0"/>
              <a:t> </a:t>
            </a:r>
            <a:r>
              <a:rPr lang="en-US" dirty="0" err="1"/>
              <a:t>prvo</a:t>
            </a:r>
            <a:r>
              <a:rPr lang="en-US" dirty="0"/>
              <a:t> u </a:t>
            </a:r>
            <a:r>
              <a:rPr lang="en-US" dirty="0" err="1"/>
              <a:t>potpunosti</a:t>
            </a:r>
            <a:r>
              <a:rPr lang="en-US" dirty="0"/>
              <a:t> </a:t>
            </a:r>
            <a:r>
              <a:rPr lang="en-US" dirty="0" err="1" smtClean="0"/>
              <a:t>razum</a:t>
            </a:r>
            <a:r>
              <a:rPr lang="sr-Latn-RS" dirty="0" smtClean="0"/>
              <a:t>eva</a:t>
            </a:r>
            <a:r>
              <a:rPr lang="en-US" dirty="0" err="1" smtClean="0"/>
              <a:t>jući</a:t>
            </a:r>
            <a:r>
              <a:rPr lang="en-US" dirty="0" smtClean="0"/>
              <a:t> </a:t>
            </a:r>
            <a:r>
              <a:rPr lang="en-US" dirty="0"/>
              <a:t>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 smtClean="0"/>
              <a:t>smeštajući</a:t>
            </a:r>
            <a:r>
              <a:rPr lang="en-US" dirty="0" smtClean="0"/>
              <a:t> </a:t>
            </a:r>
            <a:r>
              <a:rPr lang="en-US" dirty="0" err="1"/>
              <a:t>svu</a:t>
            </a:r>
            <a:r>
              <a:rPr lang="en-US" dirty="0"/>
              <a:t> </a:t>
            </a:r>
            <a:r>
              <a:rPr lang="en-US" dirty="0" err="1"/>
              <a:t>terminologiju</a:t>
            </a:r>
            <a:r>
              <a:rPr lang="en-US" dirty="0"/>
              <a:t>, </a:t>
            </a:r>
            <a:r>
              <a:rPr lang="en-US" dirty="0" err="1"/>
              <a:t>pravila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logiku</a:t>
            </a:r>
            <a:r>
              <a:rPr lang="en-US" dirty="0"/>
              <a:t> u </a:t>
            </a:r>
            <a:r>
              <a:rPr lang="en-US" dirty="0" err="1"/>
              <a:t>apstraktni</a:t>
            </a:r>
            <a:r>
              <a:rPr lang="en-US" dirty="0"/>
              <a:t> </a:t>
            </a:r>
            <a:r>
              <a:rPr lang="en-US" dirty="0" err="1"/>
              <a:t>prikaz</a:t>
            </a:r>
            <a:r>
              <a:rPr lang="en-US" dirty="0"/>
              <a:t> </a:t>
            </a:r>
            <a:r>
              <a:rPr lang="en-US" dirty="0" err="1" smtClean="0"/>
              <a:t>unutar</a:t>
            </a:r>
            <a:r>
              <a:rPr lang="en-US" dirty="0" smtClean="0"/>
              <a:t> </a:t>
            </a:r>
            <a:r>
              <a:rPr lang="en-US" dirty="0" err="1"/>
              <a:t>koda</a:t>
            </a:r>
            <a:r>
              <a:rPr lang="en-US" dirty="0"/>
              <a:t>, </a:t>
            </a:r>
            <a:r>
              <a:rPr lang="en-US" dirty="0" err="1"/>
              <a:t>obično</a:t>
            </a:r>
            <a:r>
              <a:rPr lang="en-US" dirty="0"/>
              <a:t> u </a:t>
            </a:r>
            <a:r>
              <a:rPr lang="en-US" dirty="0" err="1"/>
              <a:t>obliku</a:t>
            </a:r>
            <a:r>
              <a:rPr lang="en-US" dirty="0"/>
              <a:t> </a:t>
            </a:r>
            <a:r>
              <a:rPr lang="en-US" b="1" dirty="0" err="1"/>
              <a:t>modela</a:t>
            </a:r>
            <a:r>
              <a:rPr lang="en-US" b="1" dirty="0"/>
              <a:t> </a:t>
            </a:r>
            <a:r>
              <a:rPr lang="en-US" b="1" dirty="0" err="1" smtClean="0"/>
              <a:t>domen</a:t>
            </a:r>
            <a:r>
              <a:rPr lang="sr-Latn-RS" b="1" dirty="0" smtClean="0"/>
              <a:t>a</a:t>
            </a:r>
            <a:r>
              <a:rPr lang="en-US" b="1" dirty="0" smtClean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403995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441434"/>
            <a:ext cx="8946541" cy="6289566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using System;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using </a:t>
            </a:r>
            <a:r>
              <a:rPr lang="en-US" dirty="0" err="1"/>
              <a:t>System.Collections.Generic</a:t>
            </a:r>
            <a:r>
              <a:rPr lang="en-US" dirty="0"/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using </a:t>
            </a:r>
            <a:r>
              <a:rPr lang="en-US" dirty="0" err="1"/>
              <a:t>System.Diagnostics</a:t>
            </a:r>
            <a:r>
              <a:rPr lang="en-US" dirty="0"/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using </a:t>
            </a:r>
            <a:r>
              <a:rPr lang="en-US" dirty="0" err="1"/>
              <a:t>System.Linq</a:t>
            </a:r>
            <a:r>
              <a:rPr lang="en-US" dirty="0"/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using </a:t>
            </a:r>
            <a:r>
              <a:rPr lang="en-US" dirty="0" err="1"/>
              <a:t>System.Threading.Tasks</a:t>
            </a:r>
            <a:r>
              <a:rPr lang="en-US" dirty="0"/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using </a:t>
            </a:r>
            <a:r>
              <a:rPr lang="en-US" dirty="0" err="1"/>
              <a:t>Microsoft.AspNetCore.Mvc</a:t>
            </a:r>
            <a:r>
              <a:rPr lang="en-US" dirty="0"/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using </a:t>
            </a:r>
            <a:r>
              <a:rPr lang="en-US" dirty="0" err="1"/>
              <a:t>BanckAccountSystem.Models</a:t>
            </a:r>
            <a:r>
              <a:rPr lang="en-US" dirty="0"/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using </a:t>
            </a:r>
            <a:r>
              <a:rPr lang="en-US" dirty="0" err="1"/>
              <a:t>BanckAccountSystem.AppService</a:t>
            </a:r>
            <a:r>
              <a:rPr lang="en-US" dirty="0"/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using </a:t>
            </a:r>
            <a:r>
              <a:rPr lang="en-US" dirty="0" err="1"/>
              <a:t>BanckAccountSystem.Model</a:t>
            </a:r>
            <a:r>
              <a:rPr lang="en-US" dirty="0"/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using </a:t>
            </a:r>
            <a:r>
              <a:rPr lang="en-US" dirty="0" err="1"/>
              <a:t>BanckAccountSystem.AppService.Messages</a:t>
            </a:r>
            <a:r>
              <a:rPr lang="en-US" dirty="0"/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using </a:t>
            </a:r>
            <a:r>
              <a:rPr lang="en-US" dirty="0" err="1"/>
              <a:t>Microsoft.AspNetCore.Mvc.Rendering</a:t>
            </a:r>
            <a:r>
              <a:rPr lang="en-US" dirty="0"/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using </a:t>
            </a:r>
            <a:r>
              <a:rPr lang="en-US" dirty="0" err="1"/>
              <a:t>BanckAccountSystem.AppService.ViewModel</a:t>
            </a:r>
            <a:r>
              <a:rPr lang="en-US" dirty="0"/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namespace </a:t>
            </a:r>
            <a:r>
              <a:rPr lang="en-US" dirty="0" err="1"/>
              <a:t>BanckAccountSystem.Controllers</a:t>
            </a: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public class </a:t>
            </a:r>
            <a:r>
              <a:rPr lang="en-US" dirty="0" err="1"/>
              <a:t>HomeController</a:t>
            </a:r>
            <a:r>
              <a:rPr lang="en-US" dirty="0"/>
              <a:t> : Controller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</a:t>
            </a:r>
            <a:r>
              <a:rPr lang="en-US" dirty="0" err="1"/>
              <a:t>ApplicationBankAccountService</a:t>
            </a:r>
            <a:r>
              <a:rPr lang="en-US" dirty="0"/>
              <a:t> _</a:t>
            </a:r>
            <a:r>
              <a:rPr lang="en-US" dirty="0" err="1"/>
              <a:t>bankService</a:t>
            </a:r>
            <a:r>
              <a:rPr lang="en-US" dirty="0"/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public </a:t>
            </a:r>
            <a:r>
              <a:rPr lang="en-US" dirty="0" err="1"/>
              <a:t>HomeController</a:t>
            </a:r>
            <a:r>
              <a:rPr lang="en-US" dirty="0"/>
              <a:t>(</a:t>
            </a:r>
            <a:r>
              <a:rPr lang="en-US" dirty="0" err="1"/>
              <a:t>ApplicationBankAccountService</a:t>
            </a:r>
            <a:r>
              <a:rPr lang="en-US" dirty="0"/>
              <a:t> </a:t>
            </a:r>
            <a:r>
              <a:rPr lang="en-US" dirty="0" err="1"/>
              <a:t>bankService</a:t>
            </a:r>
            <a:r>
              <a:rPr lang="en-US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_</a:t>
            </a:r>
            <a:r>
              <a:rPr lang="en-US" dirty="0" err="1"/>
              <a:t>bankService</a:t>
            </a:r>
            <a:r>
              <a:rPr lang="en-US" dirty="0"/>
              <a:t> = </a:t>
            </a:r>
            <a:r>
              <a:rPr lang="en-US" dirty="0" err="1"/>
              <a:t>bankService</a:t>
            </a:r>
            <a:r>
              <a:rPr lang="en-US" dirty="0"/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public </a:t>
            </a:r>
            <a:r>
              <a:rPr lang="en-US" dirty="0" err="1"/>
              <a:t>IActionResult</a:t>
            </a:r>
            <a:r>
              <a:rPr lang="en-US" dirty="0"/>
              <a:t> Index()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</a:t>
            </a:r>
            <a:r>
              <a:rPr lang="en-US" dirty="0" err="1"/>
              <a:t>IList</a:t>
            </a:r>
            <a:r>
              <a:rPr lang="en-US" dirty="0"/>
              <a:t>&lt;</a:t>
            </a:r>
            <a:r>
              <a:rPr lang="en-US" dirty="0" err="1"/>
              <a:t>BankAccountView</a:t>
            </a:r>
            <a:r>
              <a:rPr lang="en-US" dirty="0"/>
              <a:t>&gt; accounts = new List&lt;</a:t>
            </a:r>
            <a:r>
              <a:rPr lang="en-US" dirty="0" err="1"/>
              <a:t>BankAccountView</a:t>
            </a:r>
            <a:r>
              <a:rPr lang="en-US" dirty="0"/>
              <a:t>&gt;();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</a:t>
            </a:r>
            <a:r>
              <a:rPr lang="en-US" dirty="0" err="1"/>
              <a:t>accounts.Clear</a:t>
            </a:r>
            <a:r>
              <a:rPr lang="en-US" dirty="0"/>
              <a:t>();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</a:t>
            </a:r>
            <a:r>
              <a:rPr lang="en-US" dirty="0" err="1"/>
              <a:t>FindAllBankAccountResponse</a:t>
            </a:r>
            <a:r>
              <a:rPr lang="en-US" dirty="0"/>
              <a:t> </a:t>
            </a:r>
            <a:r>
              <a:rPr lang="en-US" dirty="0" err="1"/>
              <a:t>responseAll</a:t>
            </a:r>
            <a:r>
              <a:rPr lang="en-US" dirty="0"/>
              <a:t> = _</a:t>
            </a:r>
            <a:r>
              <a:rPr lang="en-US" dirty="0" err="1"/>
              <a:t>bankService.GetAllBankAccounts</a:t>
            </a:r>
            <a:r>
              <a:rPr lang="en-US" dirty="0"/>
              <a:t>();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accounts = </a:t>
            </a:r>
            <a:r>
              <a:rPr lang="en-US" dirty="0" err="1"/>
              <a:t>responseAll.BankAccountView</a:t>
            </a:r>
            <a:r>
              <a:rPr lang="en-US" dirty="0"/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return View(accounts);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</a:t>
            </a:r>
            <a:r>
              <a:rPr lang="en-US" dirty="0" smtClean="0"/>
              <a:t>}</a:t>
            </a: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public </a:t>
            </a:r>
            <a:r>
              <a:rPr lang="en-US" dirty="0" err="1"/>
              <a:t>ViewResult</a:t>
            </a:r>
            <a:r>
              <a:rPr lang="en-US" dirty="0"/>
              <a:t> Edit(</a:t>
            </a:r>
            <a:r>
              <a:rPr lang="en-US" dirty="0" err="1"/>
              <a:t>Guid</a:t>
            </a:r>
            <a:r>
              <a:rPr lang="en-US" dirty="0"/>
              <a:t> </a:t>
            </a:r>
            <a:r>
              <a:rPr lang="en-US" dirty="0" err="1"/>
              <a:t>bankaccountId</a:t>
            </a:r>
            <a:r>
              <a:rPr lang="en-US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</a:t>
            </a:r>
            <a:r>
              <a:rPr lang="en-US" dirty="0" err="1"/>
              <a:t>FindBankAccountResponse</a:t>
            </a:r>
            <a:r>
              <a:rPr lang="en-US" dirty="0"/>
              <a:t> response = _</a:t>
            </a:r>
            <a:r>
              <a:rPr lang="en-US" dirty="0" err="1"/>
              <a:t>bankService.GetBankAccountBy</a:t>
            </a:r>
            <a:r>
              <a:rPr lang="en-US" dirty="0"/>
              <a:t>(</a:t>
            </a:r>
            <a:r>
              <a:rPr lang="en-US" dirty="0" err="1"/>
              <a:t>bankaccountId</a:t>
            </a:r>
            <a:r>
              <a:rPr lang="en-US" dirty="0"/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</a:t>
            </a:r>
            <a:r>
              <a:rPr lang="en-US" dirty="0" err="1"/>
              <a:t>BankAccountView</a:t>
            </a:r>
            <a:r>
              <a:rPr lang="en-US" dirty="0"/>
              <a:t> </a:t>
            </a:r>
            <a:r>
              <a:rPr lang="en-US" dirty="0" err="1"/>
              <a:t>accView</a:t>
            </a:r>
            <a:r>
              <a:rPr lang="en-US" dirty="0"/>
              <a:t> = </a:t>
            </a:r>
            <a:r>
              <a:rPr lang="en-US" dirty="0" err="1"/>
              <a:t>response.BankAccount</a:t>
            </a:r>
            <a:r>
              <a:rPr lang="en-US" dirty="0"/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return View(</a:t>
            </a:r>
            <a:r>
              <a:rPr lang="en-US" dirty="0" err="1"/>
              <a:t>accView</a:t>
            </a:r>
            <a:r>
              <a:rPr lang="en-US" dirty="0"/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</a:t>
            </a:r>
            <a:r>
              <a:rPr lang="en-US" dirty="0" smtClean="0"/>
              <a:t>}</a:t>
            </a: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public </a:t>
            </a:r>
            <a:r>
              <a:rPr lang="en-US" dirty="0" err="1"/>
              <a:t>ViewResult</a:t>
            </a:r>
            <a:r>
              <a:rPr lang="en-US" dirty="0"/>
              <a:t> Deposit(</a:t>
            </a:r>
            <a:r>
              <a:rPr lang="en-US" dirty="0" err="1"/>
              <a:t>Guid</a:t>
            </a:r>
            <a:r>
              <a:rPr lang="en-US" dirty="0"/>
              <a:t> </a:t>
            </a:r>
            <a:r>
              <a:rPr lang="en-US" dirty="0" err="1"/>
              <a:t>bankaccountId</a:t>
            </a:r>
            <a:r>
              <a:rPr lang="en-US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</a:t>
            </a:r>
            <a:r>
              <a:rPr lang="en-US" dirty="0" err="1"/>
              <a:t>FindBankAccountResponse</a:t>
            </a:r>
            <a:r>
              <a:rPr lang="en-US" dirty="0"/>
              <a:t> response = _</a:t>
            </a:r>
            <a:r>
              <a:rPr lang="en-US" dirty="0" err="1"/>
              <a:t>bankService.GetBankAccountBy</a:t>
            </a:r>
            <a:r>
              <a:rPr lang="en-US" dirty="0"/>
              <a:t>(</a:t>
            </a:r>
            <a:r>
              <a:rPr lang="en-US" dirty="0" err="1"/>
              <a:t>bankaccountId</a:t>
            </a:r>
            <a:r>
              <a:rPr lang="en-US" dirty="0"/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</a:t>
            </a:r>
            <a:r>
              <a:rPr lang="en-US" dirty="0" err="1"/>
              <a:t>BankAccountView</a:t>
            </a:r>
            <a:r>
              <a:rPr lang="en-US" dirty="0"/>
              <a:t> </a:t>
            </a:r>
            <a:r>
              <a:rPr lang="en-US" dirty="0" err="1"/>
              <a:t>accView</a:t>
            </a:r>
            <a:r>
              <a:rPr lang="en-US" dirty="0"/>
              <a:t> = </a:t>
            </a:r>
            <a:r>
              <a:rPr lang="en-US" dirty="0" err="1"/>
              <a:t>response.BankAccount</a:t>
            </a:r>
            <a:r>
              <a:rPr lang="en-US" dirty="0"/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return View(</a:t>
            </a:r>
            <a:r>
              <a:rPr lang="en-US" dirty="0" err="1"/>
              <a:t>accView</a:t>
            </a:r>
            <a:r>
              <a:rPr lang="en-US" dirty="0"/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public </a:t>
            </a:r>
            <a:r>
              <a:rPr lang="en-US" dirty="0" err="1"/>
              <a:t>ViewResult</a:t>
            </a:r>
            <a:r>
              <a:rPr lang="en-US" dirty="0"/>
              <a:t> Transfer(</a:t>
            </a:r>
            <a:r>
              <a:rPr lang="en-US" dirty="0" err="1"/>
              <a:t>Guid</a:t>
            </a:r>
            <a:r>
              <a:rPr lang="en-US" dirty="0"/>
              <a:t> </a:t>
            </a:r>
            <a:r>
              <a:rPr lang="en-US" dirty="0" err="1"/>
              <a:t>bankaccountId</a:t>
            </a:r>
            <a:r>
              <a:rPr lang="en-US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</a:t>
            </a:r>
            <a:r>
              <a:rPr lang="en-US" dirty="0" err="1"/>
              <a:t>FindBankAccountResponse</a:t>
            </a:r>
            <a:r>
              <a:rPr lang="en-US" dirty="0"/>
              <a:t> response = _</a:t>
            </a:r>
            <a:r>
              <a:rPr lang="en-US" dirty="0" err="1"/>
              <a:t>bankService.GetBankAccountBy</a:t>
            </a:r>
            <a:r>
              <a:rPr lang="en-US" dirty="0"/>
              <a:t>(</a:t>
            </a:r>
            <a:r>
              <a:rPr lang="en-US" dirty="0" err="1"/>
              <a:t>bankaccountId</a:t>
            </a:r>
            <a:r>
              <a:rPr lang="en-US" dirty="0"/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</a:t>
            </a:r>
            <a:r>
              <a:rPr lang="en-US" dirty="0" err="1"/>
              <a:t>BankAccountView</a:t>
            </a:r>
            <a:r>
              <a:rPr lang="en-US" dirty="0"/>
              <a:t> </a:t>
            </a:r>
            <a:r>
              <a:rPr lang="en-US" dirty="0" err="1"/>
              <a:t>accView</a:t>
            </a:r>
            <a:r>
              <a:rPr lang="en-US" dirty="0"/>
              <a:t> = </a:t>
            </a:r>
            <a:r>
              <a:rPr lang="en-US" dirty="0" err="1"/>
              <a:t>response.BankAccount</a:t>
            </a:r>
            <a:r>
              <a:rPr lang="en-US" dirty="0"/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return View(</a:t>
            </a:r>
            <a:r>
              <a:rPr lang="en-US" dirty="0" err="1"/>
              <a:t>accView</a:t>
            </a:r>
            <a:r>
              <a:rPr lang="en-US" dirty="0"/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</a:t>
            </a:r>
            <a:r>
              <a:rPr lang="en-US" dirty="0" smtClean="0"/>
              <a:t>}</a:t>
            </a: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public </a:t>
            </a:r>
            <a:r>
              <a:rPr lang="en-US" dirty="0" err="1"/>
              <a:t>ViewResult</a:t>
            </a:r>
            <a:r>
              <a:rPr lang="en-US" dirty="0"/>
              <a:t> Create() =&gt; View("Edit", new </a:t>
            </a:r>
            <a:r>
              <a:rPr lang="en-US" dirty="0" err="1"/>
              <a:t>BankAccountView</a:t>
            </a:r>
            <a:r>
              <a:rPr lang="en-US" dirty="0" smtClean="0"/>
              <a:t>());</a:t>
            </a: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[</a:t>
            </a:r>
            <a:r>
              <a:rPr lang="en-US" dirty="0" err="1"/>
              <a:t>HttpPost</a:t>
            </a:r>
            <a:r>
              <a:rPr lang="en-US" dirty="0"/>
              <a:t>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public </a:t>
            </a:r>
            <a:r>
              <a:rPr lang="en-US" dirty="0" err="1"/>
              <a:t>IActionResult</a:t>
            </a:r>
            <a:r>
              <a:rPr lang="en-US" dirty="0"/>
              <a:t> Edit(</a:t>
            </a:r>
            <a:r>
              <a:rPr lang="en-US" dirty="0" err="1"/>
              <a:t>BankAccountView</a:t>
            </a:r>
            <a:r>
              <a:rPr lang="en-US" dirty="0"/>
              <a:t> </a:t>
            </a:r>
            <a:r>
              <a:rPr lang="en-US" dirty="0" err="1"/>
              <a:t>vm</a:t>
            </a:r>
            <a:r>
              <a:rPr lang="en-US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</a:t>
            </a:r>
            <a:r>
              <a:rPr lang="en-US" dirty="0" smtClean="0"/>
              <a:t>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smtClean="0"/>
              <a:t>            if (</a:t>
            </a:r>
            <a:r>
              <a:rPr lang="en-US" dirty="0" err="1" smtClean="0"/>
              <a:t>ModelState.IsValid</a:t>
            </a:r>
            <a:r>
              <a:rPr lang="en-US" dirty="0" smtClean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smtClean="0"/>
              <a:t>            </a:t>
            </a:r>
            <a:r>
              <a:rPr lang="en-US" dirty="0"/>
              <a:t>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    </a:t>
            </a:r>
            <a:r>
              <a:rPr lang="en-US" dirty="0" err="1"/>
              <a:t>BankAccountCreateRequest</a:t>
            </a:r>
            <a:r>
              <a:rPr lang="en-US" dirty="0"/>
              <a:t> </a:t>
            </a:r>
            <a:r>
              <a:rPr lang="en-US" dirty="0" err="1"/>
              <a:t>createAccountRequest</a:t>
            </a:r>
            <a:r>
              <a:rPr lang="en-US" dirty="0"/>
              <a:t> = new </a:t>
            </a:r>
            <a:r>
              <a:rPr lang="en-US" dirty="0" err="1"/>
              <a:t>BankAccountCreateRequest</a:t>
            </a:r>
            <a:r>
              <a:rPr lang="en-US" dirty="0"/>
              <a:t>();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    </a:t>
            </a:r>
            <a:r>
              <a:rPr lang="en-US" dirty="0" err="1"/>
              <a:t>createAccountRequest.CustomerName</a:t>
            </a:r>
            <a:r>
              <a:rPr lang="en-US" dirty="0"/>
              <a:t> = </a:t>
            </a:r>
            <a:r>
              <a:rPr lang="en-US" dirty="0" err="1"/>
              <a:t>vm.CustomerRef</a:t>
            </a:r>
            <a:r>
              <a:rPr lang="en-US" dirty="0"/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    _</a:t>
            </a:r>
            <a:r>
              <a:rPr lang="en-US" dirty="0" err="1"/>
              <a:t>bankService.CreateBankAccount</a:t>
            </a:r>
            <a:r>
              <a:rPr lang="en-US" dirty="0"/>
              <a:t>(</a:t>
            </a:r>
            <a:r>
              <a:rPr lang="en-US" dirty="0" err="1"/>
              <a:t>createAccountRequest</a:t>
            </a:r>
            <a:r>
              <a:rPr lang="en-US" dirty="0"/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    return </a:t>
            </a:r>
            <a:r>
              <a:rPr lang="en-US" dirty="0" err="1"/>
              <a:t>RedirectToAction</a:t>
            </a:r>
            <a:r>
              <a:rPr lang="en-US" dirty="0"/>
              <a:t>("Index");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else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    // there is something wrong with the data values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    return View(</a:t>
            </a:r>
            <a:r>
              <a:rPr lang="en-US" dirty="0" err="1"/>
              <a:t>vm</a:t>
            </a:r>
            <a:r>
              <a:rPr lang="en-US" dirty="0"/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</a:t>
            </a:r>
            <a:r>
              <a:rPr lang="en-US" dirty="0" smtClean="0"/>
              <a:t>}</a:t>
            </a: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public </a:t>
            </a:r>
            <a:r>
              <a:rPr lang="en-US" dirty="0" err="1"/>
              <a:t>IActionResult</a:t>
            </a:r>
            <a:r>
              <a:rPr lang="en-US" dirty="0"/>
              <a:t> Privacy()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return View();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[</a:t>
            </a:r>
            <a:r>
              <a:rPr lang="en-US" dirty="0" err="1"/>
              <a:t>ResponseCache</a:t>
            </a:r>
            <a:r>
              <a:rPr lang="en-US" dirty="0"/>
              <a:t>(Duration = 0, Location = </a:t>
            </a:r>
            <a:r>
              <a:rPr lang="en-US" dirty="0" err="1"/>
              <a:t>ResponseCacheLocation.None</a:t>
            </a:r>
            <a:r>
              <a:rPr lang="en-US" dirty="0"/>
              <a:t>, </a:t>
            </a:r>
            <a:r>
              <a:rPr lang="en-US" dirty="0" err="1"/>
              <a:t>NoStore</a:t>
            </a:r>
            <a:r>
              <a:rPr lang="en-US" dirty="0"/>
              <a:t> = true)]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public </a:t>
            </a:r>
            <a:r>
              <a:rPr lang="en-US" dirty="0" err="1"/>
              <a:t>IActionResult</a:t>
            </a:r>
            <a:r>
              <a:rPr lang="en-US" dirty="0"/>
              <a:t> Error()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return View(new </a:t>
            </a:r>
            <a:r>
              <a:rPr lang="en-US" dirty="0" err="1"/>
              <a:t>ErrorViewModel</a:t>
            </a:r>
            <a:r>
              <a:rPr lang="en-US" dirty="0"/>
              <a:t> { </a:t>
            </a:r>
            <a:r>
              <a:rPr lang="en-US" dirty="0" err="1"/>
              <a:t>RequestId</a:t>
            </a:r>
            <a:r>
              <a:rPr lang="en-US" dirty="0"/>
              <a:t> = </a:t>
            </a:r>
            <a:r>
              <a:rPr lang="en-US" dirty="0" err="1"/>
              <a:t>Activity.Current?.Id</a:t>
            </a:r>
            <a:r>
              <a:rPr lang="en-US" dirty="0"/>
              <a:t> ?? </a:t>
            </a:r>
            <a:r>
              <a:rPr lang="en-US" dirty="0" err="1"/>
              <a:t>HttpContext.TraceIdentifier</a:t>
            </a:r>
            <a:r>
              <a:rPr lang="en-US" dirty="0"/>
              <a:t> });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408554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981778"/>
            <a:ext cx="8946541" cy="5266622"/>
          </a:xfrm>
        </p:spPr>
        <p:txBody>
          <a:bodyPr/>
          <a:lstStyle/>
          <a:p>
            <a:r>
              <a:rPr lang="sr-Latn-RS" dirty="0" smtClean="0"/>
              <a:t>Sada možemo da pokrenemo aplikaciju (Ctrl+F5)</a:t>
            </a:r>
          </a:p>
          <a:p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0152" y="2052638"/>
            <a:ext cx="6273471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8825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23512" y="2052918"/>
            <a:ext cx="10058400" cy="4195481"/>
          </a:xfrm>
        </p:spPr>
        <p:txBody>
          <a:bodyPr/>
          <a:lstStyle/>
          <a:p>
            <a:r>
              <a:rPr lang="sr-Latn-RS" dirty="0" smtClean="0"/>
              <a:t>Kompletan kod projekta je na:</a:t>
            </a:r>
          </a:p>
          <a:p>
            <a:r>
              <a:rPr lang="sr-Latn-RS" dirty="0">
                <a:hlinkClick r:id="rId2"/>
              </a:rPr>
              <a:t>https://</a:t>
            </a:r>
            <a:r>
              <a:rPr lang="sr-Latn-RS" dirty="0" smtClean="0">
                <a:hlinkClick r:id="rId2"/>
              </a:rPr>
              <a:t>github.com/dsindjelic/NWT-Zakazivanje/tree/master/Project3_DDD</a:t>
            </a:r>
            <a:endParaRPr lang="sr-Latn-RS" dirty="0" smtClean="0"/>
          </a:p>
          <a:p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1974406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Korišćena literatura:</a:t>
            </a:r>
          </a:p>
          <a:p>
            <a:pPr lvl="1"/>
            <a:r>
              <a:rPr lang="sr-Latn-RS" dirty="0" smtClean="0"/>
              <a:t>„</a:t>
            </a:r>
            <a:r>
              <a:rPr lang="en-US" dirty="0" smtClean="0"/>
              <a:t>Domain-Driven Design</a:t>
            </a:r>
            <a:r>
              <a:rPr lang="sr-Latn-RS" dirty="0" smtClean="0"/>
              <a:t> </a:t>
            </a:r>
            <a:r>
              <a:rPr lang="en-US" dirty="0" smtClean="0"/>
              <a:t>Tackling </a:t>
            </a:r>
            <a:r>
              <a:rPr lang="en-US" dirty="0"/>
              <a:t>Complexity in the Heart of </a:t>
            </a:r>
            <a:r>
              <a:rPr lang="en-US" dirty="0" smtClean="0"/>
              <a:t>Software</a:t>
            </a:r>
            <a:r>
              <a:rPr lang="sr-Latn-RS" dirty="0" smtClean="0"/>
              <a:t>“</a:t>
            </a:r>
            <a:r>
              <a:rPr lang="en-US" dirty="0"/>
              <a:t/>
            </a:r>
            <a:br>
              <a:rPr lang="en-US" dirty="0"/>
            </a:br>
            <a:r>
              <a:rPr lang="en-US" i="1" dirty="0"/>
              <a:t>Eric </a:t>
            </a:r>
            <a:r>
              <a:rPr lang="en-US" i="1" dirty="0" smtClean="0"/>
              <a:t>Eva</a:t>
            </a:r>
            <a:r>
              <a:rPr lang="sr-Latn-RS" dirty="0" smtClean="0"/>
              <a:t>ns</a:t>
            </a:r>
          </a:p>
          <a:p>
            <a:pPr lvl="1"/>
            <a:r>
              <a:rPr lang="en-US" dirty="0">
                <a:hlinkClick r:id="rId2"/>
              </a:rPr>
              <a:t>https://medium.com/@</a:t>
            </a:r>
            <a:r>
              <a:rPr lang="en-US" dirty="0" smtClean="0">
                <a:hlinkClick r:id="rId2"/>
              </a:rPr>
              <a:t>jpdeffo/domain-driven-design-ddd-in-microservice-architecture-for-nutshell-19c7c579009a</a:t>
            </a:r>
            <a:endParaRPr lang="sr-Latn-RS" dirty="0" smtClean="0"/>
          </a:p>
          <a:p>
            <a:pPr lvl="1"/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900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DDD </a:t>
            </a:r>
            <a:r>
              <a:rPr lang="en-US" dirty="0" err="1"/>
              <a:t>nije</a:t>
            </a:r>
            <a:r>
              <a:rPr lang="en-US" dirty="0"/>
              <a:t> </a:t>
            </a:r>
            <a:r>
              <a:rPr lang="sr-Latn-RS" dirty="0" smtClean="0"/>
              <a:t>frejmvork</a:t>
            </a:r>
            <a:r>
              <a:rPr lang="en-US" dirty="0" smtClean="0"/>
              <a:t>, </a:t>
            </a:r>
            <a:r>
              <a:rPr lang="en-US" dirty="0" err="1"/>
              <a:t>ali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skup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/>
              <a:t>blokova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koncepata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 smtClean="0"/>
              <a:t>može</a:t>
            </a:r>
            <a:r>
              <a:rPr lang="sr-Latn-RS" dirty="0" smtClean="0"/>
              <a:t>mo</a:t>
            </a:r>
            <a:r>
              <a:rPr lang="en-US" dirty="0" smtClean="0"/>
              <a:t> </a:t>
            </a:r>
            <a:r>
              <a:rPr lang="en-US" dirty="0" err="1"/>
              <a:t>uključiti</a:t>
            </a:r>
            <a:r>
              <a:rPr lang="en-US" dirty="0"/>
              <a:t> u </a:t>
            </a:r>
            <a:r>
              <a:rPr lang="en-US" dirty="0" err="1"/>
              <a:t>svoje</a:t>
            </a:r>
            <a:r>
              <a:rPr lang="en-US" dirty="0"/>
              <a:t> </a:t>
            </a:r>
            <a:r>
              <a:rPr lang="en-US" dirty="0" err="1" smtClean="0"/>
              <a:t>rešenje</a:t>
            </a:r>
            <a:r>
              <a:rPr lang="en-US" dirty="0" smtClean="0"/>
              <a:t>:</a:t>
            </a:r>
            <a:endParaRPr lang="sr-Latn-RS" dirty="0" smtClean="0"/>
          </a:p>
          <a:p>
            <a:pPr lvl="1"/>
            <a:r>
              <a:rPr lang="en-US" dirty="0" smtClean="0"/>
              <a:t>Ubiquitous</a:t>
            </a:r>
            <a:r>
              <a:rPr lang="sr-Latn-RS" dirty="0" smtClean="0"/>
              <a:t> language-“sveprisutni jezik“</a:t>
            </a:r>
          </a:p>
          <a:p>
            <a:pPr lvl="1"/>
            <a:r>
              <a:rPr lang="sr-Latn-RS" dirty="0" smtClean="0"/>
              <a:t>Entiteti</a:t>
            </a:r>
          </a:p>
          <a:p>
            <a:pPr lvl="1"/>
            <a:r>
              <a:rPr lang="sr-Latn-RS" dirty="0" smtClean="0"/>
              <a:t>Objekti vrednosti</a:t>
            </a:r>
          </a:p>
          <a:p>
            <a:pPr lvl="1"/>
            <a:r>
              <a:rPr lang="sr-Latn-RS" dirty="0" smtClean="0"/>
              <a:t>„</a:t>
            </a:r>
            <a:r>
              <a:rPr lang="en-US" dirty="0" smtClean="0"/>
              <a:t>Aggregates </a:t>
            </a:r>
            <a:r>
              <a:rPr lang="en-US" dirty="0"/>
              <a:t>and aggregate </a:t>
            </a:r>
            <a:r>
              <a:rPr lang="en-US" dirty="0" smtClean="0"/>
              <a:t>roots</a:t>
            </a:r>
            <a:r>
              <a:rPr lang="sr-Latn-RS" dirty="0" smtClean="0"/>
              <a:t>“</a:t>
            </a:r>
          </a:p>
          <a:p>
            <a:pPr lvl="1"/>
            <a:r>
              <a:rPr lang="sr-Latn-RS" dirty="0" smtClean="0"/>
              <a:t>Servisi domena</a:t>
            </a:r>
          </a:p>
          <a:p>
            <a:pPr lvl="1"/>
            <a:r>
              <a:rPr lang="sr-Latn-RS" dirty="0" smtClean="0"/>
              <a:t>Servisi aplikacije</a:t>
            </a:r>
          </a:p>
          <a:p>
            <a:pPr lvl="1"/>
            <a:r>
              <a:rPr lang="sr-Latn-RS" dirty="0" smtClean="0"/>
              <a:t>Repozitorijum</a:t>
            </a:r>
          </a:p>
          <a:p>
            <a:pPr lvl="1"/>
            <a:r>
              <a:rPr lang="sr-Latn-RS" dirty="0" smtClean="0"/>
              <a:t>Raslojavanje (Layering)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827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Ubiquitous</a:t>
            </a:r>
            <a:r>
              <a:rPr lang="sr-Latn-RS" dirty="0"/>
              <a:t> language-“sveprisutni jezik“</a:t>
            </a:r>
            <a:br>
              <a:rPr lang="sr-Latn-R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46792"/>
            <a:ext cx="8946541" cy="4901608"/>
          </a:xfrm>
        </p:spPr>
        <p:txBody>
          <a:bodyPr/>
          <a:lstStyle/>
          <a:p>
            <a:r>
              <a:rPr lang="en-US" dirty="0"/>
              <a:t>Da </a:t>
            </a:r>
            <a:r>
              <a:rPr lang="en-US" dirty="0" smtClean="0"/>
              <a:t>bi </a:t>
            </a:r>
            <a:r>
              <a:rPr lang="en-US" dirty="0" err="1"/>
              <a:t>opisali</a:t>
            </a:r>
            <a:r>
              <a:rPr lang="en-US" dirty="0"/>
              <a:t> </a:t>
            </a:r>
            <a:r>
              <a:rPr lang="en-US" dirty="0" err="1" smtClean="0"/>
              <a:t>domen</a:t>
            </a:r>
            <a:r>
              <a:rPr lang="en-US" dirty="0" smtClean="0"/>
              <a:t>, </a:t>
            </a:r>
            <a:r>
              <a:rPr lang="en-US" dirty="0" err="1"/>
              <a:t>programeri</a:t>
            </a:r>
            <a:r>
              <a:rPr lang="en-US" dirty="0" smtClean="0"/>
              <a:t>,</a:t>
            </a:r>
            <a:r>
              <a:rPr lang="sr-Latn-RS" dirty="0" smtClean="0"/>
              <a:t> softverski </a:t>
            </a:r>
            <a:r>
              <a:rPr lang="en-US" dirty="0" err="1" smtClean="0"/>
              <a:t>arhitekti</a:t>
            </a:r>
            <a:r>
              <a:rPr lang="en-US" dirty="0"/>
              <a:t>, </a:t>
            </a:r>
            <a:r>
              <a:rPr lang="en-US" dirty="0" err="1"/>
              <a:t>stručnjaci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domene</a:t>
            </a:r>
            <a:r>
              <a:rPr lang="en-US" dirty="0"/>
              <a:t> </a:t>
            </a:r>
            <a:r>
              <a:rPr lang="sr-Latn-RS" dirty="0" smtClean="0"/>
              <a:t>i</a:t>
            </a:r>
            <a:r>
              <a:rPr lang="en-US" dirty="0" smtClean="0"/>
              <a:t> </a:t>
            </a:r>
            <a:r>
              <a:rPr lang="en-US" dirty="0" err="1"/>
              <a:t>svi</a:t>
            </a:r>
            <a:r>
              <a:rPr lang="en-US" dirty="0"/>
              <a:t> </a:t>
            </a:r>
            <a:r>
              <a:rPr lang="en-US" dirty="0" err="1"/>
              <a:t>drugi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uključeni</a:t>
            </a:r>
            <a:r>
              <a:rPr lang="en-US" dirty="0"/>
              <a:t> u </a:t>
            </a:r>
            <a:r>
              <a:rPr lang="en-US" dirty="0" err="1"/>
              <a:t>projekt</a:t>
            </a:r>
            <a:r>
              <a:rPr lang="en-US" dirty="0"/>
              <a:t> </a:t>
            </a:r>
            <a:r>
              <a:rPr lang="en-US" dirty="0" err="1"/>
              <a:t>moraju</a:t>
            </a:r>
            <a:r>
              <a:rPr lang="en-US" dirty="0"/>
              <a:t> </a:t>
            </a:r>
            <a:r>
              <a:rPr lang="en-US" dirty="0" err="1"/>
              <a:t>govoriti</a:t>
            </a:r>
            <a:r>
              <a:rPr lang="en-US" dirty="0"/>
              <a:t> </a:t>
            </a:r>
            <a:r>
              <a:rPr lang="en-US" dirty="0" err="1"/>
              <a:t>istim</a:t>
            </a:r>
            <a:r>
              <a:rPr lang="en-US" dirty="0"/>
              <a:t> </a:t>
            </a:r>
            <a:r>
              <a:rPr lang="en-US" dirty="0" err="1"/>
              <a:t>jezikom</a:t>
            </a:r>
            <a:r>
              <a:rPr lang="en-US" dirty="0"/>
              <a:t>, </a:t>
            </a:r>
            <a:r>
              <a:rPr lang="en-US" dirty="0" err="1"/>
              <a:t>ovo</a:t>
            </a:r>
            <a:r>
              <a:rPr lang="en-US" dirty="0"/>
              <a:t> se u </a:t>
            </a:r>
            <a:r>
              <a:rPr lang="en-US" dirty="0" err="1"/>
              <a:t>metodologiji</a:t>
            </a:r>
            <a:r>
              <a:rPr lang="en-US" dirty="0"/>
              <a:t> DDD </a:t>
            </a:r>
            <a:r>
              <a:rPr lang="en-US" dirty="0" err="1"/>
              <a:t>naziva</a:t>
            </a:r>
            <a:r>
              <a:rPr lang="en-US" dirty="0"/>
              <a:t> </a:t>
            </a:r>
            <a:r>
              <a:rPr lang="en-US" dirty="0" err="1"/>
              <a:t>sveprisutnim</a:t>
            </a:r>
            <a:r>
              <a:rPr lang="en-US" dirty="0"/>
              <a:t> </a:t>
            </a:r>
            <a:r>
              <a:rPr lang="en-US" dirty="0" err="1"/>
              <a:t>jezikom</a:t>
            </a:r>
            <a:r>
              <a:rPr lang="en-US" dirty="0" smtClean="0"/>
              <a:t>.</a:t>
            </a:r>
            <a:endParaRPr lang="sr-Latn-RS" dirty="0" smtClean="0"/>
          </a:p>
          <a:p>
            <a:r>
              <a:rPr lang="sr-Latn-RS" dirty="0" smtClean="0"/>
              <a:t>Vrlo često je to sleng ili žargon</a:t>
            </a:r>
          </a:p>
          <a:p>
            <a:r>
              <a:rPr lang="sr-Latn-RS" dirty="0" smtClean="0"/>
              <a:t>Koristi se </a:t>
            </a:r>
            <a:r>
              <a:rPr lang="sr-Latn-RS" dirty="0"/>
              <a:t>model kao </a:t>
            </a:r>
            <a:r>
              <a:rPr lang="sr-Latn-RS" dirty="0" smtClean="0"/>
              <a:t>okosnica </a:t>
            </a:r>
            <a:r>
              <a:rPr lang="sr-Latn-RS" dirty="0"/>
              <a:t>jezika</a:t>
            </a:r>
            <a:r>
              <a:rPr lang="sr-Latn-RS" dirty="0" smtClean="0"/>
              <a:t>.</a:t>
            </a:r>
          </a:p>
          <a:p>
            <a:r>
              <a:rPr lang="sr-Latn-RS" dirty="0"/>
              <a:t>Uz UBIQUITOUS JEZIK, model nije samo dizajnerski artefakt. </a:t>
            </a:r>
            <a:r>
              <a:rPr lang="sr-Latn-RS" dirty="0" smtClean="0"/>
              <a:t>On </a:t>
            </a:r>
            <a:r>
              <a:rPr lang="sr-Latn-RS" dirty="0"/>
              <a:t>postaje sastavni </a:t>
            </a:r>
            <a:r>
              <a:rPr lang="sr-Latn-RS" dirty="0" smtClean="0"/>
              <a:t>deo </a:t>
            </a:r>
            <a:r>
              <a:rPr lang="sr-Latn-RS" dirty="0"/>
              <a:t>svega što programeri i stručnjaci za domene rade zajedno. </a:t>
            </a:r>
            <a:endParaRPr lang="sr-Latn-RS" dirty="0" smtClean="0"/>
          </a:p>
          <a:p>
            <a:r>
              <a:rPr lang="sr-Latn-RS" dirty="0" smtClean="0"/>
              <a:t>JEZIK </a:t>
            </a:r>
            <a:r>
              <a:rPr lang="sr-Latn-RS" dirty="0"/>
              <a:t>nosi znanje u dinamičnom obliku. </a:t>
            </a:r>
            <a:endParaRPr lang="sr-Latn-RS" dirty="0" smtClean="0"/>
          </a:p>
          <a:p>
            <a:r>
              <a:rPr lang="sr-Latn-RS" dirty="0" smtClean="0"/>
              <a:t>Rasprava </a:t>
            </a:r>
            <a:r>
              <a:rPr lang="sr-Latn-RS" dirty="0"/>
              <a:t>na JEZIKU oživljava značenje iza dijagrama i koda.</a:t>
            </a:r>
            <a:endParaRPr lang="sr-Latn-R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561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Entiteti</a:t>
            </a:r>
            <a:br>
              <a:rPr lang="sr-Latn-R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Entitet</a:t>
            </a:r>
            <a:r>
              <a:rPr lang="en-US" dirty="0"/>
              <a:t> u DDD-u </a:t>
            </a:r>
            <a:r>
              <a:rPr lang="en-US" dirty="0" err="1"/>
              <a:t>sadrži</a:t>
            </a:r>
            <a:r>
              <a:rPr lang="en-US" dirty="0"/>
              <a:t> </a:t>
            </a:r>
            <a:r>
              <a:rPr lang="en-US" dirty="0" err="1"/>
              <a:t>podatke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ponašanje</a:t>
            </a:r>
            <a:r>
              <a:rPr lang="en-US" dirty="0"/>
              <a:t> u </a:t>
            </a:r>
            <a:r>
              <a:rPr lang="en-US" dirty="0" err="1"/>
              <a:t>modelu</a:t>
            </a:r>
            <a:r>
              <a:rPr lang="en-US" dirty="0"/>
              <a:t> </a:t>
            </a:r>
            <a:r>
              <a:rPr lang="en-US" dirty="0" err="1" smtClean="0"/>
              <a:t>domena</a:t>
            </a:r>
            <a:r>
              <a:rPr lang="en-US" dirty="0" smtClean="0"/>
              <a:t>,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smtClean="0"/>
              <a:t>primer</a:t>
            </a:r>
            <a:r>
              <a:rPr lang="en-US" dirty="0"/>
              <a:t>, u </a:t>
            </a:r>
            <a:r>
              <a:rPr lang="en-US" dirty="0" err="1"/>
              <a:t>aplikaciji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e-</a:t>
            </a:r>
            <a:r>
              <a:rPr lang="en-US" dirty="0" err="1"/>
              <a:t>trgovinu</a:t>
            </a:r>
            <a:r>
              <a:rPr lang="en-US" dirty="0"/>
              <a:t>, </a:t>
            </a:r>
            <a:r>
              <a:rPr lang="en-US" dirty="0" err="1"/>
              <a:t>subjekt</a:t>
            </a:r>
            <a:r>
              <a:rPr lang="en-US" dirty="0"/>
              <a:t> </a:t>
            </a:r>
            <a:r>
              <a:rPr lang="en-US" dirty="0" err="1"/>
              <a:t>može</a:t>
            </a:r>
            <a:r>
              <a:rPr lang="en-US" dirty="0"/>
              <a:t> </a:t>
            </a:r>
            <a:r>
              <a:rPr lang="en-US" dirty="0" err="1"/>
              <a:t>biti</a:t>
            </a:r>
            <a:r>
              <a:rPr lang="en-US" dirty="0"/>
              <a:t> </a:t>
            </a:r>
            <a:r>
              <a:rPr lang="en-US" dirty="0" err="1"/>
              <a:t>kupac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proizvod</a:t>
            </a:r>
            <a:r>
              <a:rPr lang="en-US" dirty="0"/>
              <a:t> u </a:t>
            </a:r>
            <a:r>
              <a:rPr lang="en-US" dirty="0" smtClean="0"/>
              <a:t>s</a:t>
            </a:r>
            <a:r>
              <a:rPr lang="sr-Latn-RS" dirty="0" smtClean="0"/>
              <a:t>i</a:t>
            </a:r>
            <a:r>
              <a:rPr lang="en-US" dirty="0" err="1" smtClean="0"/>
              <a:t>st</a:t>
            </a:r>
            <a:r>
              <a:rPr lang="sr-Latn-RS" dirty="0" smtClean="0"/>
              <a:t>emu</a:t>
            </a:r>
            <a:r>
              <a:rPr lang="en-US" dirty="0" smtClean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sr-Latn-RS" dirty="0" smtClean="0"/>
              <a:t>banku</a:t>
            </a:r>
            <a:r>
              <a:rPr lang="en-US" dirty="0" smtClean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ćemo</a:t>
            </a:r>
            <a:r>
              <a:rPr lang="en-US" dirty="0"/>
              <a:t> u </a:t>
            </a:r>
            <a:r>
              <a:rPr lang="en-US" dirty="0" err="1"/>
              <a:t>ovom</a:t>
            </a:r>
            <a:r>
              <a:rPr lang="en-US" dirty="0"/>
              <a:t> </a:t>
            </a:r>
            <a:r>
              <a:rPr lang="en-US" dirty="0" err="1" smtClean="0"/>
              <a:t>primeru</a:t>
            </a:r>
            <a:r>
              <a:rPr lang="en-US" dirty="0" smtClean="0"/>
              <a:t> vid</a:t>
            </a:r>
            <a:r>
              <a:rPr lang="sr-Latn-RS" dirty="0" smtClean="0"/>
              <a:t>e</a:t>
            </a:r>
            <a:r>
              <a:rPr lang="en-US" dirty="0" err="1" smtClean="0"/>
              <a:t>ti</a:t>
            </a:r>
            <a:r>
              <a:rPr lang="en-US" dirty="0" smtClean="0"/>
              <a:t> </a:t>
            </a:r>
            <a:r>
              <a:rPr lang="en-US" dirty="0"/>
              <a:t>u </a:t>
            </a:r>
            <a:r>
              <a:rPr lang="en-US" dirty="0" err="1"/>
              <a:t>ovom</a:t>
            </a:r>
            <a:r>
              <a:rPr lang="en-US" dirty="0"/>
              <a:t> </a:t>
            </a:r>
            <a:r>
              <a:rPr lang="en-US" dirty="0" err="1"/>
              <a:t>postu</a:t>
            </a:r>
            <a:r>
              <a:rPr lang="en-US" dirty="0"/>
              <a:t>, </a:t>
            </a:r>
            <a:r>
              <a:rPr lang="en-US" dirty="0" err="1"/>
              <a:t>može</a:t>
            </a:r>
            <a:r>
              <a:rPr lang="en-US" dirty="0"/>
              <a:t> </a:t>
            </a:r>
            <a:r>
              <a:rPr lang="en-US" dirty="0" err="1"/>
              <a:t>biti</a:t>
            </a:r>
            <a:r>
              <a:rPr lang="en-US" dirty="0"/>
              <a:t> </a:t>
            </a:r>
            <a:r>
              <a:rPr lang="en-US" dirty="0" err="1"/>
              <a:t>bankovni</a:t>
            </a:r>
            <a:r>
              <a:rPr lang="en-US" dirty="0"/>
              <a:t> </a:t>
            </a:r>
            <a:r>
              <a:rPr lang="en-US" dirty="0" err="1" smtClean="0"/>
              <a:t>nalog</a:t>
            </a:r>
            <a:r>
              <a:rPr lang="en-US" dirty="0" smtClean="0"/>
              <a:t>. </a:t>
            </a:r>
            <a:r>
              <a:rPr lang="en-US" dirty="0" err="1"/>
              <a:t>Bilo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logika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se </a:t>
            </a:r>
            <a:r>
              <a:rPr lang="en-US" dirty="0" err="1"/>
              <a:t>odnosi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entitet</a:t>
            </a:r>
            <a:r>
              <a:rPr lang="en-US" dirty="0"/>
              <a:t> </a:t>
            </a:r>
            <a:r>
              <a:rPr lang="en-US" dirty="0" err="1"/>
              <a:t>trebala</a:t>
            </a:r>
            <a:r>
              <a:rPr lang="en-US" dirty="0"/>
              <a:t> bi </a:t>
            </a:r>
            <a:r>
              <a:rPr lang="en-US" dirty="0" err="1"/>
              <a:t>biti</a:t>
            </a:r>
            <a:r>
              <a:rPr lang="en-US" dirty="0"/>
              <a:t> </a:t>
            </a:r>
            <a:r>
              <a:rPr lang="en-US" dirty="0" err="1"/>
              <a:t>sadržana</a:t>
            </a:r>
            <a:r>
              <a:rPr lang="en-US" dirty="0"/>
              <a:t> u </a:t>
            </a:r>
            <a:r>
              <a:rPr lang="en-US" dirty="0" err="1"/>
              <a:t>njemu</a:t>
            </a:r>
            <a:r>
              <a:rPr lang="en-US" dirty="0" smtClean="0"/>
              <a:t>.</a:t>
            </a:r>
            <a:endParaRPr lang="sr-Latn-RS" dirty="0" smtClean="0"/>
          </a:p>
          <a:p>
            <a:r>
              <a:rPr lang="en-US" dirty="0" smtClean="0"/>
              <a:t> </a:t>
            </a:r>
            <a:r>
              <a:rPr lang="en-US" dirty="0" err="1" smtClean="0"/>
              <a:t>Celovitosti</a:t>
            </a:r>
            <a:r>
              <a:rPr lang="en-US" dirty="0" smtClean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stvari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 smtClean="0"/>
              <a:t>zahtevaju</a:t>
            </a:r>
            <a:r>
              <a:rPr lang="en-US" dirty="0" smtClean="0"/>
              <a:t> </a:t>
            </a:r>
            <a:r>
              <a:rPr lang="en-US" dirty="0" err="1"/>
              <a:t>identitet</a:t>
            </a:r>
            <a:r>
              <a:rPr lang="en-US" dirty="0"/>
              <a:t>,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će</a:t>
            </a:r>
            <a:r>
              <a:rPr lang="en-US" dirty="0"/>
              <a:t> s </a:t>
            </a:r>
            <a:r>
              <a:rPr lang="en-US" dirty="0" err="1" smtClean="0"/>
              <a:t>nj</a:t>
            </a:r>
            <a:r>
              <a:rPr lang="sr-Latn-RS" dirty="0" smtClean="0"/>
              <a:t>i</a:t>
            </a:r>
            <a:r>
              <a:rPr lang="en-US" dirty="0" smtClean="0"/>
              <a:t>m </a:t>
            </a:r>
            <a:r>
              <a:rPr lang="en-US" dirty="0" err="1"/>
              <a:t>ostati</a:t>
            </a:r>
            <a:r>
              <a:rPr lang="en-US" dirty="0"/>
              <a:t> </a:t>
            </a:r>
            <a:r>
              <a:rPr lang="en-US" dirty="0" err="1" smtClean="0"/>
              <a:t>celi</a:t>
            </a:r>
            <a:r>
              <a:rPr lang="en-US" dirty="0" smtClean="0"/>
              <a:t> </a:t>
            </a:r>
            <a:r>
              <a:rPr lang="en-US" dirty="0" err="1"/>
              <a:t>životni</a:t>
            </a:r>
            <a:r>
              <a:rPr lang="en-US" dirty="0"/>
              <a:t> </a:t>
            </a:r>
            <a:r>
              <a:rPr lang="en-US" dirty="0" err="1" smtClean="0"/>
              <a:t>vek</a:t>
            </a:r>
            <a:r>
              <a:rPr lang="en-US" dirty="0"/>
              <a:t>. Sa </a:t>
            </a:r>
            <a:r>
              <a:rPr lang="en-US" dirty="0" err="1"/>
              <a:t>stanovišta</a:t>
            </a:r>
            <a:r>
              <a:rPr lang="en-US" dirty="0"/>
              <a:t> </a:t>
            </a:r>
            <a:r>
              <a:rPr lang="en-US" dirty="0" err="1"/>
              <a:t>baze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, o </a:t>
            </a:r>
            <a:r>
              <a:rPr lang="en-US" dirty="0" err="1"/>
              <a:t>entitetu</a:t>
            </a:r>
            <a:r>
              <a:rPr lang="en-US" dirty="0"/>
              <a:t> </a:t>
            </a:r>
            <a:r>
              <a:rPr lang="en-US" dirty="0" err="1"/>
              <a:t>možemo</a:t>
            </a:r>
            <a:r>
              <a:rPr lang="en-US" dirty="0"/>
              <a:t> </a:t>
            </a:r>
            <a:r>
              <a:rPr lang="en-US" dirty="0" err="1"/>
              <a:t>razmišljati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o </a:t>
            </a:r>
            <a:r>
              <a:rPr lang="en-US" dirty="0" smtClean="0"/>
              <a:t>tab</a:t>
            </a:r>
            <a:r>
              <a:rPr lang="sr-Latn-RS" dirty="0" smtClean="0"/>
              <a:t>el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/>
              <a:t>baze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, </a:t>
            </a:r>
            <a:r>
              <a:rPr lang="en-US" dirty="0" err="1"/>
              <a:t>ali</a:t>
            </a:r>
            <a:r>
              <a:rPr lang="en-US" dirty="0"/>
              <a:t> s </a:t>
            </a:r>
            <a:r>
              <a:rPr lang="en-US" dirty="0" err="1"/>
              <a:t>određenim</a:t>
            </a:r>
            <a:r>
              <a:rPr lang="en-US" dirty="0"/>
              <a:t> </a:t>
            </a:r>
            <a:r>
              <a:rPr lang="en-US" dirty="0" err="1"/>
              <a:t>ponašanjem</a:t>
            </a:r>
            <a:r>
              <a:rPr lang="en-US" dirty="0" smtClean="0"/>
              <a:t>.</a:t>
            </a:r>
            <a:endParaRPr lang="sr-Latn-R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564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sr-Latn-RS" sz="4400" dirty="0"/>
              <a:t>Objekti vrednosti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Objekti</a:t>
            </a:r>
            <a:r>
              <a:rPr lang="en-US" dirty="0"/>
              <a:t> </a:t>
            </a:r>
            <a:r>
              <a:rPr lang="en-US" dirty="0" err="1" smtClean="0"/>
              <a:t>vrednosti</a:t>
            </a:r>
            <a:r>
              <a:rPr lang="en-US" dirty="0" smtClean="0"/>
              <a:t> </a:t>
            </a:r>
            <a:r>
              <a:rPr lang="en-US" dirty="0" err="1"/>
              <a:t>nemaju</a:t>
            </a:r>
            <a:r>
              <a:rPr lang="en-US" dirty="0"/>
              <a:t> </a:t>
            </a:r>
            <a:r>
              <a:rPr lang="en-US" dirty="0" err="1"/>
              <a:t>identitet</a:t>
            </a:r>
            <a:r>
              <a:rPr lang="en-US" dirty="0"/>
              <a:t>; </a:t>
            </a:r>
            <a:r>
              <a:rPr lang="en-US" dirty="0" err="1" smtClean="0"/>
              <a:t>vredni</a:t>
            </a:r>
            <a:r>
              <a:rPr lang="en-US" dirty="0" smtClean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</a:t>
            </a:r>
            <a:r>
              <a:rPr lang="en-US" dirty="0" err="1"/>
              <a:t>zbog</a:t>
            </a:r>
            <a:r>
              <a:rPr lang="en-US" dirty="0"/>
              <a:t> </a:t>
            </a:r>
            <a:r>
              <a:rPr lang="en-US" dirty="0" err="1"/>
              <a:t>svojih</a:t>
            </a:r>
            <a:r>
              <a:rPr lang="en-US" dirty="0"/>
              <a:t> </a:t>
            </a:r>
            <a:r>
              <a:rPr lang="en-US" dirty="0" err="1" smtClean="0"/>
              <a:t>atributa</a:t>
            </a:r>
            <a:r>
              <a:rPr lang="en-US" dirty="0"/>
              <a:t>. </a:t>
            </a:r>
            <a:endParaRPr lang="sr-Latn-RS" dirty="0" smtClean="0"/>
          </a:p>
          <a:p>
            <a:r>
              <a:rPr lang="en-US" dirty="0" err="1"/>
              <a:t>Objekti</a:t>
            </a:r>
            <a:r>
              <a:rPr lang="en-US" dirty="0"/>
              <a:t> </a:t>
            </a:r>
            <a:r>
              <a:rPr lang="en-US" dirty="0" err="1"/>
              <a:t>vrednosti</a:t>
            </a:r>
            <a:r>
              <a:rPr lang="en-US" dirty="0"/>
              <a:t> </a:t>
            </a:r>
            <a:r>
              <a:rPr lang="en-US" dirty="0" err="1" smtClean="0"/>
              <a:t>obično</a:t>
            </a:r>
            <a:r>
              <a:rPr lang="en-US" dirty="0" smtClean="0"/>
              <a:t> </a:t>
            </a:r>
            <a:r>
              <a:rPr lang="en-US" dirty="0"/>
              <a:t>ne </a:t>
            </a:r>
            <a:r>
              <a:rPr lang="en-US" dirty="0" err="1"/>
              <a:t>žive</a:t>
            </a:r>
            <a:r>
              <a:rPr lang="en-US" dirty="0"/>
              <a:t> </a:t>
            </a:r>
            <a:r>
              <a:rPr lang="en-US" dirty="0" err="1"/>
              <a:t>sami</a:t>
            </a:r>
            <a:r>
              <a:rPr lang="en-US" dirty="0"/>
              <a:t>; </a:t>
            </a:r>
            <a:r>
              <a:rPr lang="en-US" dirty="0" err="1"/>
              <a:t>oni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obično</a:t>
            </a:r>
            <a:r>
              <a:rPr lang="en-US" dirty="0"/>
              <a:t>, </a:t>
            </a:r>
            <a:r>
              <a:rPr lang="en-US" dirty="0" err="1"/>
              <a:t>ali</a:t>
            </a:r>
            <a:r>
              <a:rPr lang="en-US" dirty="0"/>
              <a:t> ne </a:t>
            </a:r>
            <a:r>
              <a:rPr lang="en-US" dirty="0" err="1" smtClean="0"/>
              <a:t>uvek</a:t>
            </a:r>
            <a:r>
              <a:rPr lang="en-US" dirty="0"/>
              <a:t>, </a:t>
            </a:r>
            <a:r>
              <a:rPr lang="en-US" dirty="0" err="1"/>
              <a:t>atributi</a:t>
            </a:r>
            <a:r>
              <a:rPr lang="en-US" dirty="0"/>
              <a:t> </a:t>
            </a:r>
            <a:r>
              <a:rPr lang="en-US" dirty="0" err="1"/>
              <a:t>entiteta</a:t>
            </a:r>
            <a:r>
              <a:rPr lang="en-US" dirty="0"/>
              <a:t>. Na </a:t>
            </a:r>
            <a:r>
              <a:rPr lang="en-US" dirty="0" smtClean="0"/>
              <a:t>primer</a:t>
            </a:r>
            <a:r>
              <a:rPr lang="en-US" dirty="0"/>
              <a:t>, u </a:t>
            </a:r>
            <a:r>
              <a:rPr lang="en-US" dirty="0" err="1"/>
              <a:t>nekim</a:t>
            </a:r>
            <a:r>
              <a:rPr lang="en-US" dirty="0"/>
              <a:t> se </a:t>
            </a:r>
            <a:r>
              <a:rPr lang="en-US" dirty="0" err="1"/>
              <a:t>slučajevima</a:t>
            </a:r>
            <a:r>
              <a:rPr lang="en-US" dirty="0"/>
              <a:t> </a:t>
            </a:r>
            <a:r>
              <a:rPr lang="en-US" dirty="0" err="1"/>
              <a:t>adresa</a:t>
            </a:r>
            <a:r>
              <a:rPr lang="en-US" dirty="0"/>
              <a:t> </a:t>
            </a:r>
            <a:r>
              <a:rPr lang="en-US" dirty="0" err="1"/>
              <a:t>korisnika</a:t>
            </a:r>
            <a:r>
              <a:rPr lang="en-US" dirty="0"/>
              <a:t> u </a:t>
            </a:r>
            <a:r>
              <a:rPr lang="en-US" dirty="0" smtClean="0"/>
              <a:t>s</a:t>
            </a:r>
            <a:r>
              <a:rPr lang="sr-Latn-RS" dirty="0" smtClean="0"/>
              <a:t>is</a:t>
            </a:r>
            <a:r>
              <a:rPr lang="en-US" dirty="0" smtClean="0"/>
              <a:t>t</a:t>
            </a:r>
            <a:r>
              <a:rPr lang="sr-Latn-RS" dirty="0" smtClean="0"/>
              <a:t>em</a:t>
            </a:r>
            <a:r>
              <a:rPr lang="en-US" dirty="0" smtClean="0"/>
              <a:t>u </a:t>
            </a:r>
            <a:r>
              <a:rPr lang="en-US" dirty="0"/>
              <a:t>e-</a:t>
            </a:r>
            <a:r>
              <a:rPr lang="en-US" dirty="0" err="1"/>
              <a:t>trgovine</a:t>
            </a:r>
            <a:r>
              <a:rPr lang="en-US" dirty="0"/>
              <a:t> </a:t>
            </a:r>
            <a:r>
              <a:rPr lang="en-US" dirty="0" err="1"/>
              <a:t>može</a:t>
            </a:r>
            <a:r>
              <a:rPr lang="en-US" dirty="0"/>
              <a:t> </a:t>
            </a:r>
            <a:r>
              <a:rPr lang="en-US" dirty="0" err="1"/>
              <a:t>gledati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 smtClean="0"/>
              <a:t>objekt</a:t>
            </a:r>
            <a:r>
              <a:rPr lang="en-US" dirty="0" smtClean="0"/>
              <a:t> v</a:t>
            </a:r>
            <a:r>
              <a:rPr lang="sr-Latn-RS" dirty="0" smtClean="0"/>
              <a:t>re</a:t>
            </a:r>
            <a:r>
              <a:rPr lang="en-US" dirty="0" err="1" smtClean="0"/>
              <a:t>dnosti</a:t>
            </a:r>
            <a:r>
              <a:rPr lang="en-US" dirty="0" smtClean="0"/>
              <a:t>.</a:t>
            </a:r>
            <a:endParaRPr lang="sr-Latn-RS" dirty="0" smtClean="0"/>
          </a:p>
          <a:p>
            <a:r>
              <a:rPr lang="en-US" dirty="0" err="1"/>
              <a:t>Objekti</a:t>
            </a:r>
            <a:r>
              <a:rPr lang="en-US" dirty="0"/>
              <a:t> </a:t>
            </a:r>
            <a:r>
              <a:rPr lang="en-US" dirty="0" err="1"/>
              <a:t>vrednosti</a:t>
            </a:r>
            <a:r>
              <a:rPr lang="en-US" dirty="0"/>
              <a:t> </a:t>
            </a:r>
            <a:r>
              <a:rPr lang="en-US" dirty="0" err="1" smtClean="0"/>
              <a:t>mogu</a:t>
            </a:r>
            <a:r>
              <a:rPr lang="en-US" dirty="0" smtClean="0"/>
              <a:t> </a:t>
            </a:r>
            <a:r>
              <a:rPr lang="en-US" dirty="0" err="1"/>
              <a:t>čak</a:t>
            </a:r>
            <a:r>
              <a:rPr lang="en-US" dirty="0"/>
              <a:t> </a:t>
            </a:r>
            <a:r>
              <a:rPr lang="en-US" dirty="0" err="1"/>
              <a:t>uputiti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smtClean="0"/>
              <a:t>ENTIT</a:t>
            </a:r>
            <a:r>
              <a:rPr lang="sr-Latn-RS" dirty="0" smtClean="0"/>
              <a:t>ETE</a:t>
            </a:r>
            <a:r>
              <a:rPr lang="en-US" dirty="0" smtClean="0"/>
              <a:t>. </a:t>
            </a:r>
            <a:r>
              <a:rPr lang="en-US" dirty="0"/>
              <a:t>Na </a:t>
            </a:r>
            <a:r>
              <a:rPr lang="en-US" dirty="0" smtClean="0"/>
              <a:t>primer</a:t>
            </a:r>
            <a:r>
              <a:rPr lang="en-US" dirty="0"/>
              <a:t>, </a:t>
            </a:r>
            <a:r>
              <a:rPr lang="en-US" dirty="0" err="1"/>
              <a:t>ako</a:t>
            </a:r>
            <a:r>
              <a:rPr lang="en-US" dirty="0"/>
              <a:t> </a:t>
            </a:r>
            <a:r>
              <a:rPr lang="sr-Latn-RS" dirty="0" smtClean="0"/>
              <a:t>potražimo od Google maps</a:t>
            </a:r>
            <a:r>
              <a:rPr lang="en-US" dirty="0" smtClean="0"/>
              <a:t> internet </a:t>
            </a:r>
            <a:r>
              <a:rPr lang="en-US" dirty="0" err="1"/>
              <a:t>kartu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/>
              <a:t>rutu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vožnju</a:t>
            </a:r>
            <a:r>
              <a:rPr lang="en-US" dirty="0"/>
              <a:t> od </a:t>
            </a:r>
            <a:r>
              <a:rPr lang="sr-Latn-RS" dirty="0" smtClean="0"/>
              <a:t>Niša</a:t>
            </a:r>
            <a:r>
              <a:rPr lang="en-US" dirty="0" smtClean="0"/>
              <a:t>  </a:t>
            </a:r>
            <a:r>
              <a:rPr lang="en-US" dirty="0"/>
              <a:t>do </a:t>
            </a:r>
            <a:r>
              <a:rPr lang="sr-Latn-RS" dirty="0" smtClean="0"/>
              <a:t>Beograda</a:t>
            </a:r>
            <a:r>
              <a:rPr lang="en-US" dirty="0" smtClean="0"/>
              <a:t>, </a:t>
            </a:r>
            <a:r>
              <a:rPr lang="en-US" dirty="0" err="1"/>
              <a:t>mogao</a:t>
            </a:r>
            <a:r>
              <a:rPr lang="en-US" dirty="0"/>
              <a:t> bi se </a:t>
            </a:r>
            <a:r>
              <a:rPr lang="en-US" dirty="0" err="1"/>
              <a:t>dobiti</a:t>
            </a:r>
            <a:r>
              <a:rPr lang="en-US" dirty="0"/>
              <a:t> </a:t>
            </a:r>
            <a:r>
              <a:rPr lang="en-US" dirty="0" err="1"/>
              <a:t>objekt</a:t>
            </a:r>
            <a:r>
              <a:rPr lang="en-US" dirty="0"/>
              <a:t> Route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povezuje</a:t>
            </a:r>
            <a:r>
              <a:rPr lang="en-US" dirty="0"/>
              <a:t> </a:t>
            </a:r>
            <a:r>
              <a:rPr lang="sr-Latn-RS" dirty="0" smtClean="0"/>
              <a:t>Ni</a:t>
            </a:r>
            <a:r>
              <a:rPr lang="en-US" dirty="0" smtClean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sr-Latn-RS" dirty="0" smtClean="0"/>
              <a:t>Bg</a:t>
            </a:r>
            <a:r>
              <a:rPr lang="en-US" dirty="0" smtClean="0"/>
              <a:t> auto</a:t>
            </a:r>
            <a:r>
              <a:rPr lang="sr-Latn-RS" dirty="0" smtClean="0"/>
              <a:t>putem E75</a:t>
            </a:r>
            <a:r>
              <a:rPr lang="en-US" dirty="0" smtClean="0"/>
              <a:t>. </a:t>
            </a:r>
            <a:r>
              <a:rPr lang="en-US" dirty="0"/>
              <a:t>Taj bi </a:t>
            </a:r>
            <a:r>
              <a:rPr lang="en-US" dirty="0" err="1" smtClean="0"/>
              <a:t>objekt</a:t>
            </a:r>
            <a:r>
              <a:rPr lang="sr-Latn-RS" dirty="0" smtClean="0"/>
              <a:t> R</a:t>
            </a:r>
            <a:r>
              <a:rPr lang="en-US" dirty="0" err="1" smtClean="0"/>
              <a:t>oute</a:t>
            </a:r>
            <a:r>
              <a:rPr lang="en-US" dirty="0" smtClean="0"/>
              <a:t> bio</a:t>
            </a:r>
            <a:r>
              <a:rPr lang="sr-Latn-RS" dirty="0" smtClean="0"/>
              <a:t> Vrednost</a:t>
            </a:r>
            <a:r>
              <a:rPr lang="en-US" dirty="0" smtClean="0"/>
              <a:t>, </a:t>
            </a:r>
            <a:r>
              <a:rPr lang="en-US" dirty="0" err="1"/>
              <a:t>iako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sva</a:t>
            </a:r>
            <a:r>
              <a:rPr lang="en-US" dirty="0"/>
              <a:t> tri </a:t>
            </a:r>
            <a:r>
              <a:rPr lang="en-US" dirty="0" err="1"/>
              <a:t>objekta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se </a:t>
            </a:r>
            <a:r>
              <a:rPr lang="en-US" dirty="0" err="1"/>
              <a:t>referira</a:t>
            </a:r>
            <a:r>
              <a:rPr lang="en-US" dirty="0"/>
              <a:t> (</a:t>
            </a:r>
            <a:r>
              <a:rPr lang="en-US" dirty="0" err="1"/>
              <a:t>dva</a:t>
            </a:r>
            <a:r>
              <a:rPr lang="en-US" dirty="0"/>
              <a:t> </a:t>
            </a:r>
            <a:r>
              <a:rPr lang="en-US" dirty="0" err="1"/>
              <a:t>grada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autoput</a:t>
            </a:r>
            <a:r>
              <a:rPr lang="en-US" dirty="0"/>
              <a:t>) </a:t>
            </a:r>
            <a:r>
              <a:rPr lang="en-US" dirty="0" err="1"/>
              <a:t>svi</a:t>
            </a:r>
            <a:r>
              <a:rPr lang="en-US" dirty="0"/>
              <a:t> </a:t>
            </a:r>
            <a:r>
              <a:rPr lang="en-US" dirty="0" smtClean="0"/>
              <a:t>E</a:t>
            </a:r>
            <a:r>
              <a:rPr lang="sr-Latn-RS" dirty="0" smtClean="0"/>
              <a:t>ntiteti!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587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1047</TotalTime>
  <Words>2325</Words>
  <Application>Microsoft Office PowerPoint</Application>
  <PresentationFormat>Widescreen</PresentationFormat>
  <Paragraphs>210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Century Gothic</vt:lpstr>
      <vt:lpstr>Wingdings 3</vt:lpstr>
      <vt:lpstr>Ion</vt:lpstr>
      <vt:lpstr> III Projekat Domen Driven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Ubiquitous language-“sveprisutni jezik“ </vt:lpstr>
      <vt:lpstr>Entiteti </vt:lpstr>
      <vt:lpstr>Objekti vrednosti</vt:lpstr>
      <vt:lpstr>„Aggregates and aggregate roots“ </vt:lpstr>
      <vt:lpstr>Servisi domena </vt:lpstr>
      <vt:lpstr>Servisi aplikacije </vt:lpstr>
      <vt:lpstr>Repozitorijum </vt:lpstr>
      <vt:lpstr>Raslojavanje (Layering) </vt:lpstr>
      <vt:lpstr>Primer-Projekat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Kreiranje localDB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III Projekat Domen Driven Design</dc:title>
  <dc:creator>Dejan</dc:creator>
  <cp:lastModifiedBy>Dejan</cp:lastModifiedBy>
  <cp:revision>103</cp:revision>
  <dcterms:created xsi:type="dcterms:W3CDTF">2020-08-18T16:52:29Z</dcterms:created>
  <dcterms:modified xsi:type="dcterms:W3CDTF">2020-09-08T10:18:49Z</dcterms:modified>
</cp:coreProperties>
</file>